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5.xml" ContentType="application/vnd.openxmlformats-officedocument.presentationml.notesSlide+xml"/>
  <Override PartName="/ppt/tags/tag2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notesSlides/notesSlide20.xml" ContentType="application/vnd.openxmlformats-officedocument.presentationml.notesSlide+xml"/>
  <Override PartName="/ppt/tags/tag54.xml" ContentType="application/vnd.openxmlformats-officedocument.presentationml.tags+xml"/>
  <Override PartName="/ppt/notesSlides/notesSlide21.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3.xml" ContentType="application/vnd.openxmlformats-officedocument.presentationml.notesSlide+xml"/>
  <Override PartName="/ppt/tags/tag62.xml" ContentType="application/vnd.openxmlformats-officedocument.presentationml.tags+xml"/>
  <Override PartName="/ppt/notesSlides/notesSlide2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9.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30.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1.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2.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3.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34.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2"/>
    <p:sldMasterId id="2147483673" r:id="rId3"/>
    <p:sldMasterId id="2147483686" r:id="rId4"/>
    <p:sldMasterId id="2147483699" r:id="rId5"/>
    <p:sldMasterId id="2147483712" r:id="rId6"/>
    <p:sldMasterId id="2147483717" r:id="rId7"/>
  </p:sldMasterIdLst>
  <p:notesMasterIdLst>
    <p:notesMasterId r:id="rId83"/>
  </p:notesMasterIdLst>
  <p:sldIdLst>
    <p:sldId id="256" r:id="rId8"/>
    <p:sldId id="257" r:id="rId9"/>
    <p:sldId id="306" r:id="rId10"/>
    <p:sldId id="259" r:id="rId11"/>
    <p:sldId id="275" r:id="rId12"/>
    <p:sldId id="308" r:id="rId13"/>
    <p:sldId id="309" r:id="rId14"/>
    <p:sldId id="310" r:id="rId15"/>
    <p:sldId id="473" r:id="rId16"/>
    <p:sldId id="311" r:id="rId17"/>
    <p:sldId id="312" r:id="rId18"/>
    <p:sldId id="313" r:id="rId19"/>
    <p:sldId id="475" r:id="rId20"/>
    <p:sldId id="476" r:id="rId21"/>
    <p:sldId id="477" r:id="rId22"/>
    <p:sldId id="478" r:id="rId23"/>
    <p:sldId id="483" r:id="rId24"/>
    <p:sldId id="484" r:id="rId25"/>
    <p:sldId id="493" r:id="rId26"/>
    <p:sldId id="494" r:id="rId27"/>
    <p:sldId id="495" r:id="rId28"/>
    <p:sldId id="496" r:id="rId29"/>
    <p:sldId id="485" r:id="rId30"/>
    <p:sldId id="497" r:id="rId31"/>
    <p:sldId id="479" r:id="rId32"/>
    <p:sldId id="498" r:id="rId33"/>
    <p:sldId id="499" r:id="rId34"/>
    <p:sldId id="501" r:id="rId35"/>
    <p:sldId id="500" r:id="rId36"/>
    <p:sldId id="328" r:id="rId37"/>
    <p:sldId id="471" r:id="rId38"/>
    <p:sldId id="343" r:id="rId39"/>
    <p:sldId id="453" r:id="rId40"/>
    <p:sldId id="454" r:id="rId41"/>
    <p:sldId id="455" r:id="rId42"/>
    <p:sldId id="456" r:id="rId43"/>
    <p:sldId id="457" r:id="rId44"/>
    <p:sldId id="458" r:id="rId45"/>
    <p:sldId id="459" r:id="rId46"/>
    <p:sldId id="460" r:id="rId47"/>
    <p:sldId id="461" r:id="rId48"/>
    <p:sldId id="462" r:id="rId49"/>
    <p:sldId id="463" r:id="rId50"/>
    <p:sldId id="464" r:id="rId51"/>
    <p:sldId id="465" r:id="rId52"/>
    <p:sldId id="466" r:id="rId53"/>
    <p:sldId id="467" r:id="rId54"/>
    <p:sldId id="509" r:id="rId55"/>
    <p:sldId id="502" r:id="rId56"/>
    <p:sldId id="503" r:id="rId57"/>
    <p:sldId id="504" r:id="rId58"/>
    <p:sldId id="505" r:id="rId59"/>
    <p:sldId id="506" r:id="rId60"/>
    <p:sldId id="544" r:id="rId61"/>
    <p:sldId id="508" r:id="rId62"/>
    <p:sldId id="510" r:id="rId63"/>
    <p:sldId id="532" r:id="rId64"/>
    <p:sldId id="533" r:id="rId65"/>
    <p:sldId id="534" r:id="rId66"/>
    <p:sldId id="535" r:id="rId67"/>
    <p:sldId id="536" r:id="rId68"/>
    <p:sldId id="545" r:id="rId69"/>
    <p:sldId id="537" r:id="rId70"/>
    <p:sldId id="546" r:id="rId71"/>
    <p:sldId id="539" r:id="rId72"/>
    <p:sldId id="540" r:id="rId73"/>
    <p:sldId id="541" r:id="rId74"/>
    <p:sldId id="547" r:id="rId75"/>
    <p:sldId id="542" r:id="rId76"/>
    <p:sldId id="543" r:id="rId77"/>
    <p:sldId id="548" r:id="rId78"/>
    <p:sldId id="549" r:id="rId79"/>
    <p:sldId id="550" r:id="rId80"/>
    <p:sldId id="551" r:id="rId81"/>
    <p:sldId id="320" r:id="rId82"/>
  </p:sldIdLst>
  <p:sldSz cx="12192000" cy="6858000"/>
  <p:notesSz cx="6858000" cy="9144000"/>
  <p:embeddedFontLst>
    <p:embeddedFont>
      <p:font typeface="Arial Black" panose="020B0A04020102020204" pitchFamily="34" charset="0"/>
      <p:bold r:id="rId84"/>
    </p:embeddedFont>
    <p:embeddedFont>
      <p:font typeface="Broadway" panose="04040905080B02020502" pitchFamily="82" charset="0"/>
      <p:regular r:id="rId85"/>
    </p:embeddedFont>
    <p:embeddedFont>
      <p:font typeface="Calibri" panose="020F0502020204030204" pitchFamily="34" charset="0"/>
      <p:regular r:id="rId86"/>
      <p:bold r:id="rId87"/>
      <p:italic r:id="rId88"/>
      <p:boldItalic r:id="rId89"/>
    </p:embeddedFont>
    <p:embeddedFont>
      <p:font typeface="微软雅黑" panose="020B0503020204020204" pitchFamily="34" charset="-122"/>
      <p:regular r:id="rId90"/>
      <p:bold r:id="rId91"/>
    </p:embeddedFont>
  </p:embeddedFontLst>
  <p:custDataLst>
    <p:tags r:id="rId92"/>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0" userDrawn="1">
          <p15:clr>
            <a:srgbClr val="A4A3A4"/>
          </p15:clr>
        </p15:guide>
        <p15:guide id="2" orient="horz" pos="3924" userDrawn="1">
          <p15:clr>
            <a:srgbClr val="A4A3A4"/>
          </p15:clr>
        </p15:guide>
        <p15:guide id="3" pos="3759" userDrawn="1">
          <p15:clr>
            <a:srgbClr val="A4A3A4"/>
          </p15:clr>
        </p15:guide>
        <p15:guide id="4" pos="550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折叠 时空" initials="折叠"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002" autoAdjust="0"/>
  </p:normalViewPr>
  <p:slideViewPr>
    <p:cSldViewPr snapToGrid="0" showGuides="1">
      <p:cViewPr>
        <p:scale>
          <a:sx n="88" d="100"/>
          <a:sy n="88" d="100"/>
        </p:scale>
        <p:origin x="210" y="57"/>
      </p:cViewPr>
      <p:guideLst>
        <p:guide orient="horz" pos="2110"/>
        <p:guide orient="horz" pos="3924"/>
        <p:guide pos="3759"/>
        <p:guide pos="55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4.xml"/><Relationship Id="rId90" Type="http://schemas.openxmlformats.org/officeDocument/2006/relationships/font" Target="fonts/font7.fntdata"/><Relationship Id="rId95" Type="http://schemas.openxmlformats.org/officeDocument/2006/relationships/viewProps" Target="viewProp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font" Target="fonts/font2.fntdata"/><Relationship Id="rId3"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font" Target="fonts/font3.fntdata"/><Relationship Id="rId94" Type="http://schemas.openxmlformats.org/officeDocument/2006/relationships/presProps" Target="presProps.xml"/><Relationship Id="rId4" Type="http://schemas.openxmlformats.org/officeDocument/2006/relationships/slideMaster" Target="slideMasters/slideMaster3.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tableStyles" Target="tableStyles.xml"/><Relationship Id="rId7" Type="http://schemas.openxmlformats.org/officeDocument/2006/relationships/slideMaster" Target="slideMasters/slideMaster6.xml"/><Relationship Id="rId71" Type="http://schemas.openxmlformats.org/officeDocument/2006/relationships/slide" Target="slides/slide64.xml"/><Relationship Id="rId92" Type="http://schemas.openxmlformats.org/officeDocument/2006/relationships/tags" Target="tags/tag1.xml"/><Relationship Id="rId2" Type="http://schemas.openxmlformats.org/officeDocument/2006/relationships/slideMaster" Target="slideMasters/slideMaster1.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font" Target="fonts/font4.fntdata"/><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本组</a:t>
            </a:r>
            <a:r>
              <a:rPr lang="en-US" altLang="zh-CN"/>
              <a:t>MMU</a:t>
            </a:r>
            <a:r>
              <a:rPr lang="zh-CN" altLang="en-US"/>
              <a:t>部分的学习分享主要包括虚实地址转换、与协处理器的相关作用</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https://www.lmlphp.com/user/16495/article/item/459995/</a:t>
            </a:r>
            <a:endParaRPr lang="zh-CN" altLang="en-US" dirty="0"/>
          </a:p>
        </p:txBody>
      </p:sp>
      <p:sp>
        <p:nvSpPr>
          <p:cNvPr id="4" name="灯片编号占位符 3"/>
          <p:cNvSpPr>
            <a:spLocks noGrp="1"/>
          </p:cNvSpPr>
          <p:nvPr>
            <p:ph type="sldNum" sz="quarter" idx="5"/>
          </p:nvPr>
        </p:nvSpPr>
        <p:spPr/>
        <p:txBody>
          <a:bodyPr/>
          <a:lstStyle/>
          <a:p>
            <a:fld id="{ED24B27E-E404-4CF5-A518-B83D0DA6BB18}"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https://www.lmlphp.com/user/16495/article/item/459995/</a:t>
            </a:r>
            <a:endParaRPr lang="zh-CN" altLang="en-US" dirty="0"/>
          </a:p>
        </p:txBody>
      </p:sp>
      <p:sp>
        <p:nvSpPr>
          <p:cNvPr id="4" name="灯片编号占位符 3"/>
          <p:cNvSpPr>
            <a:spLocks noGrp="1"/>
          </p:cNvSpPr>
          <p:nvPr>
            <p:ph type="sldNum" sz="quarter" idx="5"/>
          </p:nvPr>
        </p:nvSpPr>
        <p:spPr/>
        <p:txBody>
          <a:bodyPr/>
          <a:lstStyle/>
          <a:p>
            <a:fld id="{ED24B27E-E404-4CF5-A518-B83D0DA6BB18}"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本组</a:t>
            </a:r>
            <a:r>
              <a:rPr lang="en-US" altLang="zh-CN"/>
              <a:t>MMU</a:t>
            </a:r>
            <a:r>
              <a:rPr lang="zh-CN" altLang="en-US"/>
              <a:t>部分的学习分享主要包括虚实地址转换、与协处理器的相关作用</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https://www.lmlphp.com/user/16495/article/item/459995/</a:t>
            </a:r>
            <a:endParaRPr lang="zh-CN" altLang="en-US" dirty="0"/>
          </a:p>
        </p:txBody>
      </p:sp>
      <p:sp>
        <p:nvSpPr>
          <p:cNvPr id="4" name="灯片编号占位符 3"/>
          <p:cNvSpPr>
            <a:spLocks noGrp="1"/>
          </p:cNvSpPr>
          <p:nvPr>
            <p:ph type="sldNum" sz="quarter" idx="5"/>
          </p:nvPr>
        </p:nvSpPr>
        <p:spPr/>
        <p:txBody>
          <a:bodyPr/>
          <a:lstStyle/>
          <a:p>
            <a:fld id="{ED24B27E-E404-4CF5-A518-B83D0DA6BB18}"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本组</a:t>
            </a:r>
            <a:r>
              <a:rPr lang="en-US" altLang="zh-CN"/>
              <a:t>MMU</a:t>
            </a:r>
            <a:r>
              <a:rPr lang="zh-CN" altLang="en-US"/>
              <a:t>部分的学习分享主要包括虚实地址转换、与协处理器的相关作用</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本组</a:t>
            </a:r>
            <a:r>
              <a:rPr lang="en-US" altLang="zh-CN"/>
              <a:t>MMU</a:t>
            </a:r>
            <a:r>
              <a:rPr lang="zh-CN" altLang="en-US"/>
              <a:t>部分的学习分享主要包括虚实地址转换、与协处理器的相关作用</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https://www.lmlphp.com/user/16495/article/item/459995/</a:t>
            </a:r>
            <a:endParaRPr lang="zh-CN" altLang="en-US" dirty="0"/>
          </a:p>
        </p:txBody>
      </p:sp>
      <p:sp>
        <p:nvSpPr>
          <p:cNvPr id="4" name="灯片编号占位符 3"/>
          <p:cNvSpPr>
            <a:spLocks noGrp="1"/>
          </p:cNvSpPr>
          <p:nvPr>
            <p:ph type="sldNum" sz="quarter" idx="5"/>
          </p:nvPr>
        </p:nvSpPr>
        <p:spPr/>
        <p:txBody>
          <a:bodyPr/>
          <a:lstStyle/>
          <a:p>
            <a:fld id="{ED24B27E-E404-4CF5-A518-B83D0DA6BB18}" type="slidenum">
              <a:rPr lang="zh-CN" altLang="en-US" smtClean="0"/>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a:p>
            <a:pPr lvl="0"/>
            <a:endParaRPr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本组</a:t>
            </a:r>
            <a:r>
              <a:rPr lang="en-US" altLang="zh-CN"/>
              <a:t>MMU</a:t>
            </a:r>
            <a:r>
              <a:rPr lang="zh-CN" altLang="en-US"/>
              <a:t>部分的学习分享主要包括虚实地址转换、与协处理器的相关作用</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Files_struct</a:t>
            </a:r>
            <a:r>
              <a:rPr lang="zh-CN" altLang="en-US" dirty="0"/>
              <a:t>：进程文件表结构体 </a:t>
            </a:r>
            <a:r>
              <a:rPr lang="en-US" altLang="zh-CN" dirty="0"/>
              <a:t>,</a:t>
            </a:r>
            <a:r>
              <a:rPr lang="zh-CN" altLang="en-US" dirty="0"/>
              <a:t>进程对文件操作在内存的表现</a:t>
            </a:r>
            <a:endParaRPr lang="en-US" altLang="zh-CN" dirty="0"/>
          </a:p>
          <a:p>
            <a:r>
              <a:rPr lang="en-US" altLang="zh-CN" dirty="0"/>
              <a:t>Files</a:t>
            </a:r>
            <a:r>
              <a:rPr lang="zh-CN" altLang="en-US" dirty="0"/>
              <a:t>：可以理解为文件管理器，每个进程都有属于自己的文件管理器</a:t>
            </a:r>
            <a:r>
              <a:rPr lang="en-US" altLang="zh-CN" dirty="0"/>
              <a:t>,</a:t>
            </a:r>
            <a:r>
              <a:rPr lang="zh-CN" altLang="en-US" dirty="0"/>
              <a:t>记录对文件的操作</a:t>
            </a:r>
            <a:r>
              <a:rPr lang="en-US" altLang="zh-CN" dirty="0"/>
              <a:t>. </a:t>
            </a:r>
            <a:r>
              <a:rPr lang="zh-CN" altLang="en-US" dirty="0"/>
              <a:t>注意</a:t>
            </a:r>
            <a:r>
              <a:rPr lang="en-US" altLang="zh-CN" dirty="0"/>
              <a:t>:</a:t>
            </a:r>
            <a:r>
              <a:rPr lang="zh-CN" altLang="en-US" dirty="0"/>
              <a:t>一个文件可以被多个进程操作</a:t>
            </a:r>
          </a:p>
        </p:txBody>
      </p:sp>
      <p:sp>
        <p:nvSpPr>
          <p:cNvPr id="4" name="灯片编号占位符 3"/>
          <p:cNvSpPr>
            <a:spLocks noGrp="1"/>
          </p:cNvSpPr>
          <p:nvPr>
            <p:ph type="sldNum" sz="quarter" idx="5"/>
          </p:nvPr>
        </p:nvSpPr>
        <p:spPr/>
        <p:txBody>
          <a:bodyPr/>
          <a:lstStyle/>
          <a:p>
            <a:fld id="{69F2609D-EFB6-497B-B900-BC25E2E14CDF}" type="slidenum">
              <a:rPr lang="zh-CN" altLang="en-US" smtClean="0"/>
              <a:t>34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F2609D-EFB6-497B-B900-BC25E2E14CDF}" type="slidenum">
              <a:rPr lang="zh-CN" altLang="en-US" smtClean="0"/>
              <a:t>38</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F2609D-EFB6-497B-B900-BC25E2E14CDF}" type="slidenum">
              <a:rPr lang="zh-CN" altLang="en-US" smtClean="0"/>
              <a:t>41</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主要就是在申请内存，有个问题时不知道</a:t>
            </a:r>
            <a:r>
              <a:rPr lang="en-US" altLang="zh-CN" dirty="0"/>
              <a:t>size</a:t>
            </a:r>
            <a:r>
              <a:rPr lang="zh-CN" altLang="en-US" dirty="0"/>
              <a:t>是啥，没看懂</a:t>
            </a:r>
          </a:p>
        </p:txBody>
      </p:sp>
      <p:sp>
        <p:nvSpPr>
          <p:cNvPr id="4" name="灯片编号占位符 3"/>
          <p:cNvSpPr>
            <a:spLocks noGrp="1"/>
          </p:cNvSpPr>
          <p:nvPr>
            <p:ph type="sldNum" sz="quarter" idx="5"/>
          </p:nvPr>
        </p:nvSpPr>
        <p:spPr/>
        <p:txBody>
          <a:bodyPr/>
          <a:lstStyle/>
          <a:p>
            <a:fld id="{69F2609D-EFB6-497B-B900-BC25E2E14CDF}" type="slidenum">
              <a:rPr lang="zh-CN" altLang="en-US" smtClean="0"/>
              <a:t>43</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https://zhuanlan.zhihu.com/p/401446080</a:t>
            </a:r>
          </a:p>
          <a:p>
            <a:r>
              <a:rPr lang="en-US" altLang="zh-CN" dirty="0"/>
              <a:t>LD_ELF_PHDR</a:t>
            </a:r>
            <a:r>
              <a:rPr lang="zh-CN" altLang="en-US" dirty="0"/>
              <a:t>表示一个</a:t>
            </a:r>
            <a:r>
              <a:rPr lang="en-US" altLang="zh-CN" dirty="0" err="1"/>
              <a:t>phd</a:t>
            </a:r>
            <a:r>
              <a:rPr lang="zh-CN" altLang="en-US" dirty="0"/>
              <a:t>结构体</a:t>
            </a:r>
            <a:endParaRPr lang="en-US" altLang="zh-CN" dirty="0"/>
          </a:p>
          <a:p>
            <a:r>
              <a:rPr lang="zh-CN" altLang="en-US" dirty="0"/>
              <a:t>解析器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https://blog.csdn.net/lionzl/article/details/100923447</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9F2609D-EFB6-497B-B900-BC25E2E14CDF}" type="slidenum">
              <a:rPr lang="zh-CN" altLang="en-US" smtClean="0"/>
              <a:t>45</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F2609D-EFB6-497B-B900-BC25E2E14CDF}" type="slidenum">
              <a:rPr lang="zh-CN" altLang="en-US" smtClean="0"/>
              <a:t>46</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fd:需要映射的那个文件的文件描述符</a:t>
            </a:r>
          </a:p>
          <a:p>
            <a:endParaRPr lang="zh-CN" altLang="en-US"/>
          </a:p>
          <a:p>
            <a:r>
              <a:rPr lang="zh-CN" altLang="en-US"/>
              <a:t>srand()就是给rand()提供种子seed</a:t>
            </a:r>
          </a:p>
          <a:p>
            <a:r>
              <a:rPr lang="zh-CN" altLang="en-US"/>
              <a:t>如果srand每次输入的数值是一样的，那么每次运行产生的随机数也是一样的，</a:t>
            </a:r>
          </a:p>
          <a:p>
            <a:r>
              <a:rPr lang="zh-CN" altLang="en-US"/>
              <a:t>srand（n）</a:t>
            </a:r>
          </a:p>
          <a:p>
            <a:r>
              <a:rPr lang="zh-CN" altLang="en-US"/>
              <a:t>for（10）</a:t>
            </a:r>
          </a:p>
          <a:p>
            <a:r>
              <a:rPr lang="zh-CN" altLang="en-US"/>
              <a:t>rand（）</a:t>
            </a:r>
          </a:p>
          <a:p>
            <a:r>
              <a:rPr lang="zh-CN" altLang="en-US"/>
              <a:t>也就是说，以一个固定的数值作为种子是一个缺点。 通常的做法是以这样一句代码srand((unsigned) time(NULL));</a:t>
            </a:r>
          </a:p>
          <a:p>
            <a:r>
              <a:rPr lang="zh-CN" altLang="en-US"/>
              <a:t>来取代，这样将使得种子为一个不固定的数， 这样产生的随机数就不会每次执行都一样了。</a:t>
            </a:r>
          </a:p>
          <a:p>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fld id="{D666BB71-F246-48FE-8120-52F9D03CA880}" type="datetimeFigureOut">
              <a:rPr lang="zh-CN" altLang="en-US" smtClean="0"/>
              <a:t>2023/6/7</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DDB12F21-99BD-4F85-A7AE-95BD87BF1130}" type="slidenum">
              <a:rPr lang="zh-CN" altLang="en-US" smtClean="0"/>
              <a:t>‹#›</a:t>
            </a:fld>
            <a:endParaRPr lang="zh-CN" altLang="en-US"/>
          </a:p>
        </p:txBody>
      </p:sp>
    </p:spTree>
    <p:extLst>
      <p:ext uri="{BB962C8B-B14F-4D97-AF65-F5344CB8AC3E}">
        <p14:creationId xmlns:p14="http://schemas.microsoft.com/office/powerpoint/2010/main" val="44403449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326245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001CEEB-A90F-485C-AE8C-156144623D40}" type="slidenum">
              <a:rPr lang="zh-CN"/>
              <a:t>‹#›</a:t>
            </a:fld>
            <a:endParaRPr lang="zh-CN"/>
          </a:p>
        </p:txBody>
      </p:sp>
    </p:spTree>
    <p:extLst>
      <p:ext uri="{BB962C8B-B14F-4D97-AF65-F5344CB8AC3E}">
        <p14:creationId xmlns:p14="http://schemas.microsoft.com/office/powerpoint/2010/main" val="2424342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7559D99-9A5D-4A61-8EB7-7885AF8C4EBC}" type="slidenum">
              <a:rPr lang="zh-CN"/>
              <a:t>‹#›</a:t>
            </a:fld>
            <a:endParaRPr lang="zh-CN"/>
          </a:p>
        </p:txBody>
      </p:sp>
    </p:spTree>
    <p:extLst>
      <p:ext uri="{BB962C8B-B14F-4D97-AF65-F5344CB8AC3E}">
        <p14:creationId xmlns:p14="http://schemas.microsoft.com/office/powerpoint/2010/main" val="3562471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F9BF170-B5AD-4FBF-BA82-72ED7F4D36FE}" type="slidenum">
              <a:rPr lang="zh-CN"/>
              <a:t>‹#›</a:t>
            </a:fld>
            <a:endParaRPr lang="zh-CN"/>
          </a:p>
        </p:txBody>
      </p:sp>
    </p:spTree>
    <p:extLst>
      <p:ext uri="{BB962C8B-B14F-4D97-AF65-F5344CB8AC3E}">
        <p14:creationId xmlns:p14="http://schemas.microsoft.com/office/powerpoint/2010/main" val="2324660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2509BB81-9252-4C6E-825A-881E3F96F2BC}" type="slidenum">
              <a:rPr lang="zh-CN"/>
              <a:t>‹#›</a:t>
            </a:fld>
            <a:endParaRPr lang="zh-CN"/>
          </a:p>
        </p:txBody>
      </p:sp>
    </p:spTree>
    <p:extLst>
      <p:ext uri="{BB962C8B-B14F-4D97-AF65-F5344CB8AC3E}">
        <p14:creationId xmlns:p14="http://schemas.microsoft.com/office/powerpoint/2010/main" val="1761044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05B528F8-976F-4875-A46F-2161B1543354}" type="slidenum">
              <a:rPr lang="zh-CN"/>
              <a:t>‹#›</a:t>
            </a:fld>
            <a:endParaRPr lang="zh-CN"/>
          </a:p>
        </p:txBody>
      </p:sp>
    </p:spTree>
    <p:extLst>
      <p:ext uri="{BB962C8B-B14F-4D97-AF65-F5344CB8AC3E}">
        <p14:creationId xmlns:p14="http://schemas.microsoft.com/office/powerpoint/2010/main" val="12416291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883A6C07-9EDB-4B3A-AD58-C7D51F73B003}" type="slidenum">
              <a:rPr lang="zh-CN"/>
              <a:t>‹#›</a:t>
            </a:fld>
            <a:endParaRPr lang="zh-CN"/>
          </a:p>
        </p:txBody>
      </p:sp>
    </p:spTree>
    <p:extLst>
      <p:ext uri="{BB962C8B-B14F-4D97-AF65-F5344CB8AC3E}">
        <p14:creationId xmlns:p14="http://schemas.microsoft.com/office/powerpoint/2010/main" val="29305129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4DED7C9A-4F0D-47BC-AF77-0547D6F96158}" type="slidenum">
              <a:rPr lang="zh-CN"/>
              <a:t>‹#›</a:t>
            </a:fld>
            <a:endParaRPr lang="zh-CN"/>
          </a:p>
        </p:txBody>
      </p:sp>
    </p:spTree>
    <p:extLst>
      <p:ext uri="{BB962C8B-B14F-4D97-AF65-F5344CB8AC3E}">
        <p14:creationId xmlns:p14="http://schemas.microsoft.com/office/powerpoint/2010/main" val="29114951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D97B3BD-D961-435A-93B1-A26A91F30FA4}" type="slidenum">
              <a:rPr lang="zh-CN"/>
              <a:t>‹#›</a:t>
            </a:fld>
            <a:endParaRPr lang="zh-CN"/>
          </a:p>
        </p:txBody>
      </p:sp>
    </p:spTree>
    <p:extLst>
      <p:ext uri="{BB962C8B-B14F-4D97-AF65-F5344CB8AC3E}">
        <p14:creationId xmlns:p14="http://schemas.microsoft.com/office/powerpoint/2010/main" val="42059172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F6F8CB0E-1047-45B3-A483-B357383901B7}" type="slidenum">
              <a:rPr lang="zh-CN"/>
              <a:t>‹#›</a:t>
            </a:fld>
            <a:endParaRPr lang="zh-CN"/>
          </a:p>
        </p:txBody>
      </p:sp>
    </p:spTree>
    <p:extLst>
      <p:ext uri="{BB962C8B-B14F-4D97-AF65-F5344CB8AC3E}">
        <p14:creationId xmlns:p14="http://schemas.microsoft.com/office/powerpoint/2010/main" val="2327046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fld id="{D666BB71-F246-48FE-8120-52F9D03CA880}" type="datetimeFigureOut">
              <a:rPr lang="zh-CN" altLang="en-US" smtClean="0"/>
              <a:t>2023/6/7</a:t>
            </a:fld>
            <a:endParaRPr lang="zh-CN" altLang="en-US"/>
          </a:p>
        </p:txBody>
      </p:sp>
      <p:sp>
        <p:nvSpPr>
          <p:cNvPr id="6" name="页脚占位符 4"/>
          <p:cNvSpPr>
            <a:spLocks noGrp="1" noChangeArrowheads="1"/>
          </p:cNvSpPr>
          <p:nvPr>
            <p:ph type="ftr" idx="11"/>
          </p:nvPr>
        </p:nvSpPr>
        <p:spPr/>
        <p:txBody>
          <a:bodyPr/>
          <a:lstStyle/>
          <a:p>
            <a:endParaRPr lang="zh-CN" altLang="en-US"/>
          </a:p>
        </p:txBody>
      </p:sp>
      <p:sp>
        <p:nvSpPr>
          <p:cNvPr id="7" name="灯片编号占位符 5"/>
          <p:cNvSpPr>
            <a:spLocks noGrp="1" noChangeArrowheads="1"/>
          </p:cNvSpPr>
          <p:nvPr>
            <p:ph type="sldNum" idx="12"/>
          </p:nvPr>
        </p:nvSpPr>
        <p:spPr/>
        <p:txBody>
          <a:bodyPr/>
          <a:lstStyle/>
          <a:p>
            <a:fld id="{DDB12F21-99BD-4F85-A7AE-95BD87BF1130}" type="slidenum">
              <a:rPr lang="zh-CN" altLang="en-US" smtClean="0"/>
              <a:t>‹#›</a:t>
            </a:fld>
            <a:endParaRPr lang="zh-CN" altLang="en-US"/>
          </a:p>
        </p:txBody>
      </p:sp>
    </p:spTree>
    <p:extLst>
      <p:ext uri="{BB962C8B-B14F-4D97-AF65-F5344CB8AC3E}">
        <p14:creationId xmlns:p14="http://schemas.microsoft.com/office/powerpoint/2010/main" val="253691293"/>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66F33EAD-2DC5-41E2-896F-501C4377D94D}" type="slidenum">
              <a:rPr lang="zh-CN"/>
              <a:t>‹#›</a:t>
            </a:fld>
            <a:endParaRPr lang="zh-CN"/>
          </a:p>
        </p:txBody>
      </p:sp>
    </p:spTree>
    <p:extLst>
      <p:ext uri="{BB962C8B-B14F-4D97-AF65-F5344CB8AC3E}">
        <p14:creationId xmlns:p14="http://schemas.microsoft.com/office/powerpoint/2010/main" val="12395020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7C93EA4F-178C-467C-B1FF-D68F333791C3}"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17308709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8509770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11484A87-50AD-4B79-A3C7-C417EE16EDBF}" type="slidenum">
              <a:rPr lang="zh-CN"/>
              <a:t>‹#›</a:t>
            </a:fld>
            <a:endParaRPr lang="zh-CN"/>
          </a:p>
        </p:txBody>
      </p:sp>
    </p:spTree>
    <p:extLst>
      <p:ext uri="{BB962C8B-B14F-4D97-AF65-F5344CB8AC3E}">
        <p14:creationId xmlns:p14="http://schemas.microsoft.com/office/powerpoint/2010/main" val="27253745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D89955F-190E-498C-AC5E-75ECF52E8F3E}" type="slidenum">
              <a:rPr lang="zh-CN"/>
              <a:t>‹#›</a:t>
            </a:fld>
            <a:endParaRPr lang="zh-CN"/>
          </a:p>
        </p:txBody>
      </p:sp>
    </p:spTree>
    <p:extLst>
      <p:ext uri="{BB962C8B-B14F-4D97-AF65-F5344CB8AC3E}">
        <p14:creationId xmlns:p14="http://schemas.microsoft.com/office/powerpoint/2010/main" val="19205044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74E77EB7-F2A0-46CA-A721-46FCA8021F8E}" type="slidenum">
              <a:rPr lang="zh-CN"/>
              <a:t>‹#›</a:t>
            </a:fld>
            <a:endParaRPr lang="zh-CN"/>
          </a:p>
        </p:txBody>
      </p:sp>
    </p:spTree>
    <p:extLst>
      <p:ext uri="{BB962C8B-B14F-4D97-AF65-F5344CB8AC3E}">
        <p14:creationId xmlns:p14="http://schemas.microsoft.com/office/powerpoint/2010/main" val="36329412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66F0598-21B1-4440-AE75-4815C1DC4EC5}" type="slidenum">
              <a:rPr lang="zh-CN"/>
              <a:t>‹#›</a:t>
            </a:fld>
            <a:endParaRPr lang="zh-CN"/>
          </a:p>
        </p:txBody>
      </p:sp>
    </p:spTree>
    <p:extLst>
      <p:ext uri="{BB962C8B-B14F-4D97-AF65-F5344CB8AC3E}">
        <p14:creationId xmlns:p14="http://schemas.microsoft.com/office/powerpoint/2010/main" val="34421078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A2EC84F-588A-46AD-BE8D-B7C706380F82}" type="slidenum">
              <a:rPr lang="zh-CN"/>
              <a:t>‹#›</a:t>
            </a:fld>
            <a:endParaRPr lang="zh-CN"/>
          </a:p>
        </p:txBody>
      </p:sp>
    </p:spTree>
    <p:extLst>
      <p:ext uri="{BB962C8B-B14F-4D97-AF65-F5344CB8AC3E}">
        <p14:creationId xmlns:p14="http://schemas.microsoft.com/office/powerpoint/2010/main" val="33969368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A644E26-11CA-4390-8B0D-33A4D45FDBCF}" type="slidenum">
              <a:rPr lang="zh-CN"/>
              <a:t>‹#›</a:t>
            </a:fld>
            <a:endParaRPr lang="zh-CN"/>
          </a:p>
        </p:txBody>
      </p:sp>
    </p:spTree>
    <p:extLst>
      <p:ext uri="{BB962C8B-B14F-4D97-AF65-F5344CB8AC3E}">
        <p14:creationId xmlns:p14="http://schemas.microsoft.com/office/powerpoint/2010/main" val="9322192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5371423-9E31-436C-88EE-BB1FBC6D8B7B}" type="slidenum">
              <a:rPr lang="zh-CN"/>
              <a:t>‹#›</a:t>
            </a:fld>
            <a:endParaRPr lang="zh-CN"/>
          </a:p>
        </p:txBody>
      </p:sp>
    </p:spTree>
    <p:extLst>
      <p:ext uri="{BB962C8B-B14F-4D97-AF65-F5344CB8AC3E}">
        <p14:creationId xmlns:p14="http://schemas.microsoft.com/office/powerpoint/2010/main" val="3305621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fld id="{D666BB71-F246-48FE-8120-52F9D03CA880}" type="datetimeFigureOut">
              <a:rPr lang="zh-CN" altLang="en-US" smtClean="0"/>
              <a:t>2023/6/7</a:t>
            </a:fld>
            <a:endParaRPr lang="zh-CN" altLang="en-US" dirty="0"/>
          </a:p>
        </p:txBody>
      </p:sp>
      <p:sp>
        <p:nvSpPr>
          <p:cNvPr id="5" name="页脚占位符 3"/>
          <p:cNvSpPr>
            <a:spLocks noGrp="1"/>
          </p:cNvSpPr>
          <p:nvPr>
            <p:ph type="ftr" idx="11"/>
          </p:nvPr>
        </p:nvSpPr>
        <p:spPr/>
        <p:txBody>
          <a:bodyPr/>
          <a:lstStyle/>
          <a:p>
            <a:endParaRPr lang="zh-CN" altLang="en-US" dirty="0"/>
          </a:p>
        </p:txBody>
      </p:sp>
      <p:sp>
        <p:nvSpPr>
          <p:cNvPr id="6" name="灯片编号占位符 4"/>
          <p:cNvSpPr>
            <a:spLocks noGrp="1"/>
          </p:cNvSpPr>
          <p:nvPr>
            <p:ph type="sldNum" idx="12"/>
          </p:nvPr>
        </p:nvSpPr>
        <p:spPr/>
        <p:txBody>
          <a:bodyPr/>
          <a:lstStyle/>
          <a:p>
            <a:fld id="{DDB12F21-99BD-4F85-A7AE-95BD87BF1130}" type="slidenum">
              <a:rPr lang="zh-CN" altLang="en-US" smtClean="0"/>
              <a:t>‹#›</a:t>
            </a:fld>
            <a:endParaRPr lang="zh-CN" altLang="en-US" dirty="0"/>
          </a:p>
        </p:txBody>
      </p:sp>
    </p:spTree>
    <p:extLst>
      <p:ext uri="{BB962C8B-B14F-4D97-AF65-F5344CB8AC3E}">
        <p14:creationId xmlns:p14="http://schemas.microsoft.com/office/powerpoint/2010/main" val="1145290572"/>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3B2B1BF-F1CD-45C9-8721-A997A2366572}" type="slidenum">
              <a:rPr lang="zh-CN"/>
              <a:t>‹#›</a:t>
            </a:fld>
            <a:endParaRPr lang="zh-CN"/>
          </a:p>
        </p:txBody>
      </p:sp>
    </p:spTree>
    <p:extLst>
      <p:ext uri="{BB962C8B-B14F-4D97-AF65-F5344CB8AC3E}">
        <p14:creationId xmlns:p14="http://schemas.microsoft.com/office/powerpoint/2010/main" val="19287526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43EB20AC-6F21-4545-A41F-17C9031D6150}" type="slidenum">
              <a:rPr lang="zh-CN"/>
              <a:t>‹#›</a:t>
            </a:fld>
            <a:endParaRPr lang="zh-CN"/>
          </a:p>
        </p:txBody>
      </p:sp>
    </p:spTree>
    <p:extLst>
      <p:ext uri="{BB962C8B-B14F-4D97-AF65-F5344CB8AC3E}">
        <p14:creationId xmlns:p14="http://schemas.microsoft.com/office/powerpoint/2010/main" val="2771049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823B0D69-AB24-44A5-A7EA-D7191C8AB2A6}" type="slidenum">
              <a:rPr lang="zh-CN"/>
              <a:t>‹#›</a:t>
            </a:fld>
            <a:endParaRPr lang="zh-CN"/>
          </a:p>
        </p:txBody>
      </p:sp>
    </p:spTree>
    <p:extLst>
      <p:ext uri="{BB962C8B-B14F-4D97-AF65-F5344CB8AC3E}">
        <p14:creationId xmlns:p14="http://schemas.microsoft.com/office/powerpoint/2010/main" val="1847217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EACA589E-567E-49C4-8261-CB6A4823C55A}"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20865986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5942101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6"/>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812760" lvl="1" indent="0" algn="ctr">
              <a:buNone/>
            </a:lvl2pPr>
            <a:lvl3pPr marL="1625519" lvl="2" indent="0" algn="ctr">
              <a:buNone/>
            </a:lvl3pPr>
            <a:lvl4pPr marL="2438278" lvl="3" indent="0" algn="ctr">
              <a:buNone/>
            </a:lvl4pPr>
            <a:lvl5pPr marL="3251037" lvl="4" indent="0" algn="ctr">
              <a:buNone/>
            </a:lvl5pPr>
            <a:lvl6pPr marL="4063797" lvl="5" indent="0" algn="ctr">
              <a:buNone/>
            </a:lvl6pPr>
            <a:lvl7pPr marL="4876557" lvl="6" indent="0" algn="ctr">
              <a:buNone/>
            </a:lvl7pPr>
            <a:lvl8pPr marL="5689315" lvl="7" indent="0" algn="ctr">
              <a:buNone/>
            </a:lvl8pPr>
            <a:lvl9pPr marL="6502075"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E1C8ADA-986C-4CD0-8B07-7B4FAC0DDF0A}" type="slidenum">
              <a:rPr lang="zh-CN"/>
              <a:t>‹#›</a:t>
            </a:fld>
            <a:endParaRPr lang="zh-CN"/>
          </a:p>
        </p:txBody>
      </p:sp>
    </p:spTree>
    <p:extLst>
      <p:ext uri="{BB962C8B-B14F-4D97-AF65-F5344CB8AC3E}">
        <p14:creationId xmlns:p14="http://schemas.microsoft.com/office/powerpoint/2010/main" val="42220224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569AF65-7210-48C0-9D6F-4ED9578326A3}" type="slidenum">
              <a:rPr lang="zh-CN"/>
              <a:t>‹#›</a:t>
            </a:fld>
            <a:endParaRPr lang="zh-CN"/>
          </a:p>
        </p:txBody>
      </p:sp>
    </p:spTree>
    <p:extLst>
      <p:ext uri="{BB962C8B-B14F-4D97-AF65-F5344CB8AC3E}">
        <p14:creationId xmlns:p14="http://schemas.microsoft.com/office/powerpoint/2010/main" val="27629107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6"/>
            <a:ext cx="10363200" cy="1500716"/>
          </a:xfrm>
        </p:spPr>
        <p:txBody>
          <a:bodyPr anchor="b"/>
          <a:lstStyle>
            <a:lvl1pPr marL="0" lvl="0" indent="0">
              <a:buNone/>
              <a:defRPr sz="2667"/>
            </a:lvl1pPr>
            <a:lvl2pPr marL="812760" lvl="1" indent="0">
              <a:buNone/>
              <a:defRPr sz="2400"/>
            </a:lvl2pPr>
            <a:lvl3pPr marL="1625519" lvl="2" indent="0">
              <a:buNone/>
              <a:defRPr sz="2133"/>
            </a:lvl3pPr>
            <a:lvl4pPr marL="2438278" lvl="3" indent="0">
              <a:buNone/>
              <a:defRPr sz="1867"/>
            </a:lvl4pPr>
            <a:lvl5pPr marL="3251037" lvl="4" indent="0">
              <a:buNone/>
              <a:defRPr sz="1867"/>
            </a:lvl5pPr>
            <a:lvl6pPr marL="4063797" lvl="5" indent="0">
              <a:buNone/>
              <a:defRPr sz="1867"/>
            </a:lvl6pPr>
            <a:lvl7pPr marL="4876557" lvl="6" indent="0">
              <a:buNone/>
              <a:defRPr sz="1867"/>
            </a:lvl7pPr>
            <a:lvl8pPr marL="5689315" lvl="7" indent="0">
              <a:buNone/>
              <a:defRPr sz="1867"/>
            </a:lvl8pPr>
            <a:lvl9pPr marL="6502075"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DB2A9E76-B0EF-4942-AF63-EC4240A249C3}" type="slidenum">
              <a:rPr lang="zh-CN"/>
              <a:t>‹#›</a:t>
            </a:fld>
            <a:endParaRPr lang="zh-CN"/>
          </a:p>
        </p:txBody>
      </p:sp>
    </p:spTree>
    <p:extLst>
      <p:ext uri="{BB962C8B-B14F-4D97-AF65-F5344CB8AC3E}">
        <p14:creationId xmlns:p14="http://schemas.microsoft.com/office/powerpoint/2010/main" val="580568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2"/>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717E04D5-9CCC-4B4A-819A-E85D3819BE70}" type="slidenum">
              <a:rPr lang="zh-CN"/>
              <a:t>‹#›</a:t>
            </a:fld>
            <a:endParaRPr lang="zh-CN"/>
          </a:p>
        </p:txBody>
      </p:sp>
    </p:spTree>
    <p:extLst>
      <p:ext uri="{BB962C8B-B14F-4D97-AF65-F5344CB8AC3E}">
        <p14:creationId xmlns:p14="http://schemas.microsoft.com/office/powerpoint/2010/main" val="1893351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9FC0DCD-6495-4C19-9764-D98D8DA4A9DD}" type="slidenum">
              <a:rPr lang="zh-CN"/>
              <a:t>‹#›</a:t>
            </a:fld>
            <a:endParaRPr lang="zh-CN"/>
          </a:p>
        </p:txBody>
      </p:sp>
    </p:spTree>
    <p:extLst>
      <p:ext uri="{BB962C8B-B14F-4D97-AF65-F5344CB8AC3E}">
        <p14:creationId xmlns:p14="http://schemas.microsoft.com/office/powerpoint/2010/main" val="2448106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D666BB71-F246-48FE-8120-52F9D03CA880}" type="datetimeFigureOut">
              <a:rPr lang="zh-CN" altLang="en-US" smtClean="0"/>
              <a:t>2023/6/7</a:t>
            </a:fld>
            <a:endParaRPr lang="zh-CN" altLang="en-US" dirty="0"/>
          </a:p>
        </p:txBody>
      </p:sp>
      <p:sp>
        <p:nvSpPr>
          <p:cNvPr id="11" name="页脚占位符 4"/>
          <p:cNvSpPr>
            <a:spLocks noGrp="1" noChangeArrowheads="1"/>
          </p:cNvSpPr>
          <p:nvPr>
            <p:ph type="ftr" idx="11"/>
          </p:nvPr>
        </p:nvSpPr>
        <p:spPr/>
        <p:txBody>
          <a:bodyPr/>
          <a:lstStyle/>
          <a:p>
            <a:endParaRPr lang="zh-CN" altLang="en-US" dirty="0"/>
          </a:p>
        </p:txBody>
      </p:sp>
      <p:sp>
        <p:nvSpPr>
          <p:cNvPr id="12" name="灯片编号占位符 5"/>
          <p:cNvSpPr>
            <a:spLocks noGrp="1" noChangeArrowheads="1"/>
          </p:cNvSpPr>
          <p:nvPr>
            <p:ph type="sldNum" idx="12"/>
          </p:nvPr>
        </p:nvSpPr>
        <p:spPr>
          <a:xfrm>
            <a:off x="9105900" y="6483351"/>
            <a:ext cx="2844800" cy="366183"/>
          </a:xfrm>
        </p:spPr>
        <p:txBody>
          <a:bodyPr/>
          <a:lstStyle/>
          <a:p>
            <a:fld id="{DDB12F21-99BD-4F85-A7AE-95BD87BF1130}" type="slidenum">
              <a:rPr lang="zh-CN" altLang="en-US" smtClean="0"/>
              <a:t>‹#›</a:t>
            </a:fld>
            <a:endParaRPr lang="zh-CN" altLang="en-US" dirty="0"/>
          </a:p>
        </p:txBody>
      </p:sp>
    </p:spTree>
    <p:extLst>
      <p:ext uri="{BB962C8B-B14F-4D97-AF65-F5344CB8AC3E}">
        <p14:creationId xmlns:p14="http://schemas.microsoft.com/office/powerpoint/2010/main" val="3644550990"/>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9CE01A9-8458-46EC-B416-1AC5D0886737}" type="slidenum">
              <a:rPr lang="zh-CN"/>
              <a:t>‹#›</a:t>
            </a:fld>
            <a:endParaRPr lang="zh-CN"/>
          </a:p>
        </p:txBody>
      </p:sp>
    </p:spTree>
    <p:extLst>
      <p:ext uri="{BB962C8B-B14F-4D97-AF65-F5344CB8AC3E}">
        <p14:creationId xmlns:p14="http://schemas.microsoft.com/office/powerpoint/2010/main" val="2812914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DD7966A8-8BEB-4A6F-9BE7-DA30B1191586}" type="slidenum">
              <a:rPr lang="zh-CN"/>
              <a:t>‹#›</a:t>
            </a:fld>
            <a:endParaRPr lang="zh-CN"/>
          </a:p>
        </p:txBody>
      </p:sp>
    </p:spTree>
    <p:extLst>
      <p:ext uri="{BB962C8B-B14F-4D97-AF65-F5344CB8AC3E}">
        <p14:creationId xmlns:p14="http://schemas.microsoft.com/office/powerpoint/2010/main" val="8097788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AD6A95-45B5-42CF-B13C-7B8CA6B10B7D}" type="slidenum">
              <a:rPr lang="zh-CN"/>
              <a:t>‹#›</a:t>
            </a:fld>
            <a:endParaRPr lang="zh-CN"/>
          </a:p>
        </p:txBody>
      </p:sp>
    </p:spTree>
    <p:extLst>
      <p:ext uri="{BB962C8B-B14F-4D97-AF65-F5344CB8AC3E}">
        <p14:creationId xmlns:p14="http://schemas.microsoft.com/office/powerpoint/2010/main" val="7038941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E0115C96-B7F2-4EC9-A9A0-38E758E649DF}" type="slidenum">
              <a:rPr lang="zh-CN"/>
              <a:t>‹#›</a:t>
            </a:fld>
            <a:endParaRPr lang="zh-CN"/>
          </a:p>
        </p:txBody>
      </p:sp>
    </p:spTree>
    <p:extLst>
      <p:ext uri="{BB962C8B-B14F-4D97-AF65-F5344CB8AC3E}">
        <p14:creationId xmlns:p14="http://schemas.microsoft.com/office/powerpoint/2010/main" val="22876686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3FC4E793-5685-40B3-81CC-4A8DE5B11FDE}" type="slidenum">
              <a:rPr lang="zh-CN"/>
              <a:t>‹#›</a:t>
            </a:fld>
            <a:endParaRPr lang="zh-CN"/>
          </a:p>
        </p:txBody>
      </p:sp>
    </p:spTree>
    <p:extLst>
      <p:ext uri="{BB962C8B-B14F-4D97-AF65-F5344CB8AC3E}">
        <p14:creationId xmlns:p14="http://schemas.microsoft.com/office/powerpoint/2010/main" val="24044756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38972883-C56B-4905-BF1E-3D6412BEFE4F}"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547887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6"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198514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3074" name="Line 4"/>
          <p:cNvSpPr/>
          <p:nvPr/>
        </p:nvSpPr>
        <p:spPr>
          <a:xfrm flipV="1">
            <a:off x="366185" y="610869"/>
            <a:ext cx="11459633" cy="0"/>
          </a:xfrm>
          <a:prstGeom prst="line">
            <a:avLst/>
          </a:prstGeom>
          <a:ln w="38100">
            <a:solidFill>
              <a:srgbClr val="00B050"/>
            </a:solidFill>
            <a:prstDash val="solid"/>
            <a:headEnd type="none" w="med" len="med"/>
            <a:tailEnd type="none" w="med" len="med"/>
          </a:ln>
        </p:spPr>
        <p:txBody>
          <a:bodyPr/>
          <a:lstStyle/>
          <a:p>
            <a:endParaRPr/>
          </a:p>
        </p:txBody>
      </p:sp>
      <p:pic>
        <p:nvPicPr>
          <p:cNvPr id="3075" name="Picture 6"/>
          <p:cNvPicPr>
            <a:picLocks noChangeAspect="1"/>
          </p:cNvPicPr>
          <p:nvPr/>
        </p:nvPicPr>
        <p:blipFill>
          <a:blip r:embed="rId2"/>
          <a:stretch/>
        </p:blipFill>
        <p:spPr>
          <a:xfrm>
            <a:off x="9491133" y="84685"/>
            <a:ext cx="2372784" cy="525463"/>
          </a:xfrm>
          <a:prstGeom prst="rect">
            <a:avLst/>
          </a:prstGeom>
          <a:noFill/>
          <a:ln>
            <a:noFill/>
          </a:ln>
        </p:spPr>
      </p:pic>
      <p:pic>
        <p:nvPicPr>
          <p:cNvPr id="3076" name="Picture 2"/>
          <p:cNvPicPr>
            <a:picLocks noChangeAspect="1"/>
          </p:cNvPicPr>
          <p:nvPr/>
        </p:nvPicPr>
        <p:blipFill>
          <a:blip r:embed="rId3"/>
          <a:srcRect t="13902" b="15382"/>
          <a:stretch/>
        </p:blipFill>
        <p:spPr>
          <a:xfrm>
            <a:off x="0" y="3871914"/>
            <a:ext cx="11743267" cy="2268537"/>
          </a:xfrm>
          <a:prstGeom prst="rect">
            <a:avLst/>
          </a:prstGeom>
          <a:noFill/>
          <a:ln>
            <a:noFill/>
          </a:ln>
        </p:spPr>
      </p:pic>
      <p:sp>
        <p:nvSpPr>
          <p:cNvPr id="123906" name="Rectangle 2"/>
          <p:cNvSpPr>
            <a:spLocks noGrp="1" noChangeArrowheads="1"/>
          </p:cNvSpPr>
          <p:nvPr>
            <p:ph type="ctrTitle"/>
          </p:nvPr>
        </p:nvSpPr>
        <p:spPr>
          <a:xfrm>
            <a:off x="340360" y="839154"/>
            <a:ext cx="10363200" cy="1470025"/>
          </a:xfrm>
        </p:spPr>
        <p:txBody>
          <a:bodyPr/>
          <a:lstStyle>
            <a:lvl1pPr lvl="0">
              <a:defRPr sz="3600"/>
            </a:lvl1pPr>
          </a:lstStyle>
          <a:p>
            <a:r>
              <a:rPr lang="zh-CN" altLang="en-US" strike="noStrike"/>
              <a:t>单击此处编辑母版标题样式</a:t>
            </a:r>
            <a:endParaRPr lang="en-US" strike="noStrike"/>
          </a:p>
        </p:txBody>
      </p:sp>
      <p:sp>
        <p:nvSpPr>
          <p:cNvPr id="123907" name="Rectangle 3"/>
          <p:cNvSpPr>
            <a:spLocks noGrp="1" noChangeArrowheads="1"/>
          </p:cNvSpPr>
          <p:nvPr>
            <p:ph type="subTitle" idx="1"/>
          </p:nvPr>
        </p:nvSpPr>
        <p:spPr>
          <a:xfrm>
            <a:off x="912285" y="3213100"/>
            <a:ext cx="10367433" cy="720725"/>
          </a:xfrm>
        </p:spPr>
        <p:txBody>
          <a:bodyPr/>
          <a:lstStyle>
            <a:lvl1pPr marL="0" lvl="0" indent="0">
              <a:buFont typeface="Wingdings" charset="2"/>
              <a:buNone/>
            </a:lvl1pPr>
          </a:lstStyle>
          <a:p>
            <a:r>
              <a:rPr lang="zh-CN" altLang="en-US" strike="noStrike"/>
              <a:t>单击此处编辑母版副标题样式</a:t>
            </a:r>
            <a:endParaRPr lang="en-US" strike="noStrike"/>
          </a:p>
        </p:txBody>
      </p:sp>
    </p:spTree>
    <p:extLst>
      <p:ext uri="{BB962C8B-B14F-4D97-AF65-F5344CB8AC3E}">
        <p14:creationId xmlns:p14="http://schemas.microsoft.com/office/powerpoint/2010/main" val="8919644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Tree>
    <p:extLst>
      <p:ext uri="{BB962C8B-B14F-4D97-AF65-F5344CB8AC3E}">
        <p14:creationId xmlns:p14="http://schemas.microsoft.com/office/powerpoint/2010/main" val="22324812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243417" y="1361440"/>
            <a:ext cx="11582400" cy="4491037"/>
          </a:xfrm>
        </p:spPr>
        <p:txBody>
          <a:bodyPr vert="horz" wrap="square" lIns="91440" tIns="45720" rIns="91440" bIns="45720" numCol="1" anchor="t" anchorCtr="0"/>
          <a:lstStyle/>
          <a:p>
            <a:pPr marL="231134" lvl="0" indent="-231134" algn="l" defTabSz="1219170">
              <a:lnSpc>
                <a:spcPct val="100000"/>
              </a:lnSpc>
              <a:spcBef>
                <a:spcPct val="20000"/>
              </a:spcBef>
              <a:spcAft>
                <a:spcPct val="0"/>
              </a:spcAft>
              <a:buClr>
                <a:schemeClr val="accent1"/>
              </a:buClr>
              <a:buSzPct val="60000"/>
              <a:buFont typeface="Wingdings" charset="2"/>
              <a:buChar char="n"/>
            </a:pPr>
            <a:r>
              <a:rPr lang="zh-CN" altLang="en-US" sz="1600" b="0" i="0" u="none" strike="noStrike" kern="0" spc="0" baseline="0">
                <a:ln>
                  <a:noFill/>
                </a:ln>
                <a:solidFill>
                  <a:schemeClr val="tx1"/>
                </a:solidFill>
                <a:effectLst/>
                <a:latin typeface="Arial"/>
                <a:ea typeface="宋体"/>
              </a:rPr>
              <a:t>单击图标添加表格</a:t>
            </a:r>
          </a:p>
        </p:txBody>
      </p:sp>
      <p:sp>
        <p:nvSpPr>
          <p:cNvPr id="9" name="燕尾形 5"/>
          <p:cNvSpPr/>
          <p:nvPr/>
        </p:nvSpPr>
        <p:spPr>
          <a:xfrm>
            <a:off x="380365" y="86995"/>
            <a:ext cx="5121275" cy="417829"/>
          </a:xfrm>
          <a:prstGeom prst="chevron">
            <a:avLst/>
          </a:prstGeom>
          <a:solidFill>
            <a:srgbClr val="009259"/>
          </a:solidFill>
          <a:ln>
            <a:noFill/>
          </a:ln>
        </p:spPr>
        <p:txBody>
          <a:bodyPr vert="horz" wrap="square" numCol="1" spcCol="0" anchor="ctr" anchorCtr="0"/>
          <a:lstStyle>
            <a:lvl1pPr marL="0" lvl="0" indent="0" algn="l" defTabSz="914400">
              <a:lnSpc>
                <a:spcPct val="100000"/>
              </a:lnSpc>
              <a:spcBef>
                <a:spcPct val="0"/>
              </a:spcBef>
              <a:spcAft>
                <a:spcPct val="0"/>
              </a:spcAft>
              <a:buNone/>
              <a:defRPr sz="1350" b="0" i="0" u="none" kern="1200" baseline="0">
                <a:solidFill>
                  <a:schemeClr val="lt1"/>
                </a:solidFill>
                <a:latin typeface="Arial"/>
                <a:ea typeface="宋体"/>
              </a:defRPr>
            </a:lvl1pPr>
            <a:lvl2pPr marL="455930" lvl="1" indent="1270" algn="l" defTabSz="914400">
              <a:lnSpc>
                <a:spcPct val="100000"/>
              </a:lnSpc>
              <a:spcBef>
                <a:spcPct val="0"/>
              </a:spcBef>
              <a:spcAft>
                <a:spcPct val="0"/>
              </a:spcAft>
              <a:buNone/>
              <a:defRPr sz="1350" b="0" i="0" u="none" kern="1200" baseline="0">
                <a:solidFill>
                  <a:schemeClr val="lt1"/>
                </a:solidFill>
                <a:latin typeface="Arial"/>
                <a:ea typeface="宋体"/>
              </a:defRPr>
            </a:lvl2pPr>
            <a:lvl3pPr marL="913130" lvl="2" indent="1270" algn="l" defTabSz="914400">
              <a:lnSpc>
                <a:spcPct val="100000"/>
              </a:lnSpc>
              <a:spcBef>
                <a:spcPct val="0"/>
              </a:spcBef>
              <a:spcAft>
                <a:spcPct val="0"/>
              </a:spcAft>
              <a:buNone/>
              <a:defRPr sz="1350" b="0" i="0" u="none" kern="1200" baseline="0">
                <a:solidFill>
                  <a:schemeClr val="lt1"/>
                </a:solidFill>
                <a:latin typeface="Arial"/>
                <a:ea typeface="宋体"/>
              </a:defRPr>
            </a:lvl3pPr>
            <a:lvl4pPr marL="1370330" lvl="3" indent="1270" algn="l" defTabSz="914400">
              <a:lnSpc>
                <a:spcPct val="100000"/>
              </a:lnSpc>
              <a:spcBef>
                <a:spcPct val="0"/>
              </a:spcBef>
              <a:spcAft>
                <a:spcPct val="0"/>
              </a:spcAft>
              <a:buNone/>
              <a:defRPr sz="1350" b="0" i="0" u="none" kern="1200" baseline="0">
                <a:solidFill>
                  <a:schemeClr val="lt1"/>
                </a:solidFill>
                <a:latin typeface="Arial"/>
                <a:ea typeface="宋体"/>
              </a:defRPr>
            </a:lvl4pPr>
            <a:lvl5pPr marL="1827530" lvl="4" indent="1270" algn="l" defTabSz="914400">
              <a:lnSpc>
                <a:spcPct val="100000"/>
              </a:lnSpc>
              <a:spcBef>
                <a:spcPct val="0"/>
              </a:spcBef>
              <a:spcAft>
                <a:spcPct val="0"/>
              </a:spcAft>
              <a:buNone/>
              <a:defRPr sz="1350" b="0" i="0" u="none" kern="1200" baseline="0">
                <a:solidFill>
                  <a:schemeClr val="lt1"/>
                </a:solidFill>
                <a:latin typeface="Arial"/>
                <a:ea typeface="宋体"/>
              </a:defRPr>
            </a:lvl5pPr>
            <a:lvl6pPr marL="2286000" lvl="5" indent="1270" algn="l" defTabSz="914400">
              <a:lnSpc>
                <a:spcPct val="100000"/>
              </a:lnSpc>
              <a:spcBef>
                <a:spcPct val="0"/>
              </a:spcBef>
              <a:spcAft>
                <a:spcPct val="0"/>
              </a:spcAft>
              <a:buNone/>
              <a:defRPr sz="1350" b="0" i="0" u="none" kern="1200" baseline="0">
                <a:solidFill>
                  <a:schemeClr val="lt1"/>
                </a:solidFill>
                <a:latin typeface="Arial"/>
                <a:ea typeface="宋体"/>
              </a:defRPr>
            </a:lvl6pPr>
            <a:lvl7pPr marL="2743200" lvl="6" indent="1270" algn="l" defTabSz="914400">
              <a:lnSpc>
                <a:spcPct val="100000"/>
              </a:lnSpc>
              <a:spcBef>
                <a:spcPct val="0"/>
              </a:spcBef>
              <a:spcAft>
                <a:spcPct val="0"/>
              </a:spcAft>
              <a:buNone/>
              <a:defRPr sz="1350" b="0" i="0" u="none" kern="1200" baseline="0">
                <a:solidFill>
                  <a:schemeClr val="lt1"/>
                </a:solidFill>
                <a:latin typeface="Arial"/>
                <a:ea typeface="宋体"/>
              </a:defRPr>
            </a:lvl7pPr>
            <a:lvl8pPr marL="3200400" lvl="7" indent="1270" algn="l" defTabSz="914400">
              <a:lnSpc>
                <a:spcPct val="100000"/>
              </a:lnSpc>
              <a:spcBef>
                <a:spcPct val="0"/>
              </a:spcBef>
              <a:spcAft>
                <a:spcPct val="0"/>
              </a:spcAft>
              <a:buNone/>
              <a:defRPr sz="1350" b="0" i="0" u="none" kern="1200" baseline="0">
                <a:solidFill>
                  <a:schemeClr val="lt1"/>
                </a:solidFill>
                <a:latin typeface="Arial"/>
                <a:ea typeface="宋体"/>
              </a:defRPr>
            </a:lvl8pPr>
            <a:lvl9pPr marL="3657600" lvl="8" indent="1270" algn="l" defTabSz="914400">
              <a:lnSpc>
                <a:spcPct val="100000"/>
              </a:lnSpc>
              <a:spcBef>
                <a:spcPct val="0"/>
              </a:spcBef>
              <a:spcAft>
                <a:spcPct val="0"/>
              </a:spcAft>
              <a:buNone/>
              <a:defRPr sz="1350" b="0" i="0" u="none" kern="1200" baseline="0">
                <a:solidFill>
                  <a:schemeClr val="lt1"/>
                </a:solidFill>
                <a:latin typeface="Arial"/>
                <a:ea typeface="宋体"/>
              </a:defRPr>
            </a:lvl9pPr>
          </a:lstStyle>
          <a:p>
            <a:endParaRPr lang="en-US" sz="1600" b="1">
              <a:solidFill>
                <a:srgbClr val="FFFFFF"/>
              </a:solidFill>
              <a:latin typeface="微软雅黑"/>
              <a:ea typeface="微软雅黑"/>
            </a:endParaRPr>
          </a:p>
        </p:txBody>
      </p:sp>
      <p:sp>
        <p:nvSpPr>
          <p:cNvPr id="2" name="文本框 1"/>
          <p:cNvSpPr txBox="1"/>
          <p:nvPr/>
        </p:nvSpPr>
        <p:spPr>
          <a:xfrm>
            <a:off x="714373" y="121563"/>
            <a:ext cx="2428875" cy="369332"/>
          </a:xfrm>
          <a:prstGeom prst="rect">
            <a:avLst/>
          </a:prstGeom>
          <a:noFill/>
        </p:spPr>
        <p:txBody>
          <a:bodyPr wrap="square">
            <a:spAutoFit/>
          </a:bodyPr>
          <a:lstStyle/>
          <a:p>
            <a:pPr marL="0" lvl="0" indent="0" algn="l" defTabSz="1219170">
              <a:lnSpc>
                <a:spcPct val="100000"/>
              </a:lnSpc>
              <a:spcBef>
                <a:spcPts val="0"/>
              </a:spcBef>
              <a:spcAft>
                <a:spcPts val="0"/>
              </a:spcAft>
              <a:tabLst/>
            </a:pPr>
            <a:r>
              <a:rPr lang="zh-CN" altLang="en-US" sz="1800">
                <a:latin typeface="OPPOSans B"/>
                <a:ea typeface="OPPOSans B"/>
              </a:rPr>
              <a:t>联合实验室进展</a:t>
            </a:r>
          </a:p>
        </p:txBody>
      </p:sp>
    </p:spTree>
    <p:extLst>
      <p:ext uri="{BB962C8B-B14F-4D97-AF65-F5344CB8AC3E}">
        <p14:creationId xmlns:p14="http://schemas.microsoft.com/office/powerpoint/2010/main" val="4227555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D666BB71-F246-48FE-8120-52F9D03CA880}" type="datetimeFigureOut">
              <a:rPr lang="zh-CN" altLang="en-US" smtClean="0"/>
              <a:t>2023/6/7</a:t>
            </a:fld>
            <a:endParaRPr lang="zh-CN" altLang="en-US" dirty="0"/>
          </a:p>
        </p:txBody>
      </p:sp>
      <p:sp>
        <p:nvSpPr>
          <p:cNvPr id="11" name="页脚占位符 4"/>
          <p:cNvSpPr>
            <a:spLocks noGrp="1" noChangeArrowheads="1"/>
          </p:cNvSpPr>
          <p:nvPr>
            <p:ph type="ftr" idx="11"/>
          </p:nvPr>
        </p:nvSpPr>
        <p:spPr/>
        <p:txBody>
          <a:bodyPr/>
          <a:lstStyle/>
          <a:p>
            <a:endParaRPr lang="zh-CN" altLang="en-US" dirty="0"/>
          </a:p>
        </p:txBody>
      </p:sp>
      <p:sp>
        <p:nvSpPr>
          <p:cNvPr id="12" name="灯片编号占位符 5"/>
          <p:cNvSpPr>
            <a:spLocks noGrp="1" noChangeArrowheads="1"/>
          </p:cNvSpPr>
          <p:nvPr>
            <p:ph type="sldNum" idx="12"/>
          </p:nvPr>
        </p:nvSpPr>
        <p:spPr>
          <a:xfrm>
            <a:off x="9105900" y="6483351"/>
            <a:ext cx="2844800" cy="366183"/>
          </a:xfrm>
        </p:spPr>
        <p:txBody>
          <a:bodyPr/>
          <a:lstStyle/>
          <a:p>
            <a:fld id="{DDB12F21-99BD-4F85-A7AE-95BD87BF1130}" type="slidenum">
              <a:rPr lang="zh-CN" altLang="en-US" smtClean="0"/>
              <a:t>‹#›</a:t>
            </a:fld>
            <a:endParaRPr lang="zh-CN" altLang="en-US" dirty="0"/>
          </a:p>
        </p:txBody>
      </p:sp>
    </p:spTree>
    <p:extLst>
      <p:ext uri="{BB962C8B-B14F-4D97-AF65-F5344CB8AC3E}">
        <p14:creationId xmlns:p14="http://schemas.microsoft.com/office/powerpoint/2010/main" val="3792940669"/>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49" y="6394451"/>
            <a:ext cx="4410075" cy="292100"/>
          </a:xfrm>
        </p:spPr>
        <p:txBody>
          <a:bodyPr>
            <a:normAutofit/>
          </a:bodyPr>
          <a:lstStyle>
            <a:lvl1pPr lvl="0">
              <a:defRPr sz="949"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2798109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t>单击此处编辑母版副标题样式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B2C465C-8FA2-430C-ADF3-904E03A8F6D5}" type="slidenum">
              <a:rPr lang="zh-CN"/>
              <a:t>‹#›</a:t>
            </a:fld>
            <a:endParaRPr lang="zh-CN"/>
          </a:p>
        </p:txBody>
      </p:sp>
    </p:spTree>
    <p:extLst>
      <p:ext uri="{BB962C8B-B14F-4D97-AF65-F5344CB8AC3E}">
        <p14:creationId xmlns:p14="http://schemas.microsoft.com/office/powerpoint/2010/main" val="1100360594"/>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4160B0C6-1D85-4301-8154-9EA3552A82D4}" type="slidenum">
              <a:rPr lang="zh-CN"/>
              <a:t>‹#›</a:t>
            </a:fld>
            <a:endParaRPr lang="zh-CN"/>
          </a:p>
        </p:txBody>
      </p:sp>
    </p:spTree>
    <p:extLst>
      <p:ext uri="{BB962C8B-B14F-4D97-AF65-F5344CB8AC3E}">
        <p14:creationId xmlns:p14="http://schemas.microsoft.com/office/powerpoint/2010/main" val="4203172285"/>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t>单击此处编辑母版标题样式</a:t>
            </a:r>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9AA898CA-9DC4-4DEB-987F-5794FE28A276}" type="slidenum">
              <a:rPr lang="zh-CN"/>
              <a:t>‹#›</a:t>
            </a:fld>
            <a:endParaRPr lang="zh-CN"/>
          </a:p>
        </p:txBody>
      </p:sp>
    </p:spTree>
    <p:extLst>
      <p:ext uri="{BB962C8B-B14F-4D97-AF65-F5344CB8AC3E}">
        <p14:creationId xmlns:p14="http://schemas.microsoft.com/office/powerpoint/2010/main" val="3883357113"/>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56F47AF-6E9B-44E0-8B3C-C99367D85570}" type="slidenum">
              <a:rPr lang="zh-CN"/>
              <a:t>‹#›</a:t>
            </a:fld>
            <a:endParaRPr lang="zh-CN"/>
          </a:p>
        </p:txBody>
      </p:sp>
    </p:spTree>
    <p:extLst>
      <p:ext uri="{BB962C8B-B14F-4D97-AF65-F5344CB8AC3E}">
        <p14:creationId xmlns:p14="http://schemas.microsoft.com/office/powerpoint/2010/main" val="127484381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userDrawn="1"/>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4707B3C6-01FB-418A-A503-30BBA367DFC0}" type="slidenum">
              <a:rPr lang="zh-CN"/>
              <a:t>‹#›</a:t>
            </a:fld>
            <a:endParaRPr lang="zh-CN"/>
          </a:p>
        </p:txBody>
      </p:sp>
    </p:spTree>
    <p:extLst>
      <p:ext uri="{BB962C8B-B14F-4D97-AF65-F5344CB8AC3E}">
        <p14:creationId xmlns:p14="http://schemas.microsoft.com/office/powerpoint/2010/main" val="174269747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A7421A49-5667-41F8-BE17-1B845396D5DB}" type="slidenum">
              <a:rPr lang="zh-CN"/>
              <a:t>‹#›</a:t>
            </a:fld>
            <a:endParaRPr lang="zh-CN"/>
          </a:p>
        </p:txBody>
      </p:sp>
    </p:spTree>
    <p:extLst>
      <p:ext uri="{BB962C8B-B14F-4D97-AF65-F5344CB8AC3E}">
        <p14:creationId xmlns:p14="http://schemas.microsoft.com/office/powerpoint/2010/main" val="685237393"/>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02386B43-1405-4E8E-813D-472D21B2C6EF}" type="slidenum">
              <a:rPr lang="zh-CN"/>
              <a:t>‹#›</a:t>
            </a:fld>
            <a:endParaRPr lang="zh-CN"/>
          </a:p>
        </p:txBody>
      </p:sp>
    </p:spTree>
    <p:extLst>
      <p:ext uri="{BB962C8B-B14F-4D97-AF65-F5344CB8AC3E}">
        <p14:creationId xmlns:p14="http://schemas.microsoft.com/office/powerpoint/2010/main" val="484985926"/>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83FDC7-D04F-4C48-ADCE-652D6AA1EF83}" type="slidenum">
              <a:rPr lang="zh-CN"/>
              <a:t>‹#›</a:t>
            </a:fld>
            <a:endParaRPr lang="zh-CN"/>
          </a:p>
        </p:txBody>
      </p:sp>
    </p:spTree>
    <p:extLst>
      <p:ext uri="{BB962C8B-B14F-4D97-AF65-F5344CB8AC3E}">
        <p14:creationId xmlns:p14="http://schemas.microsoft.com/office/powerpoint/2010/main" val="197017259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B7C7ADB0-93AD-4236-858F-3DBD1C0AB6F0}" type="slidenum">
              <a:rPr lang="zh-CN"/>
              <a:t>‹#›</a:t>
            </a:fld>
            <a:endParaRPr lang="zh-CN"/>
          </a:p>
        </p:txBody>
      </p:sp>
    </p:spTree>
    <p:extLst>
      <p:ext uri="{BB962C8B-B14F-4D97-AF65-F5344CB8AC3E}">
        <p14:creationId xmlns:p14="http://schemas.microsoft.com/office/powerpoint/2010/main" val="96713973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D666BB71-F246-48FE-8120-52F9D03CA880}" type="datetimeFigureOut">
              <a:rPr lang="zh-CN" altLang="en-US" smtClean="0"/>
              <a:t>2023/6/7</a:t>
            </a:fld>
            <a:endParaRPr lang="zh-CN" altLang="en-US" dirty="0"/>
          </a:p>
        </p:txBody>
      </p:sp>
      <p:sp>
        <p:nvSpPr>
          <p:cNvPr id="11" name="页脚占位符 4"/>
          <p:cNvSpPr>
            <a:spLocks noGrp="1" noChangeArrowheads="1"/>
          </p:cNvSpPr>
          <p:nvPr>
            <p:ph type="ftr" idx="11"/>
          </p:nvPr>
        </p:nvSpPr>
        <p:spPr/>
        <p:txBody>
          <a:bodyPr/>
          <a:lstStyle/>
          <a:p>
            <a:endParaRPr lang="zh-CN" altLang="en-US" dirty="0"/>
          </a:p>
        </p:txBody>
      </p:sp>
      <p:sp>
        <p:nvSpPr>
          <p:cNvPr id="12" name="灯片编号占位符 5"/>
          <p:cNvSpPr>
            <a:spLocks noGrp="1" noChangeArrowheads="1"/>
          </p:cNvSpPr>
          <p:nvPr>
            <p:ph type="sldNum" idx="12"/>
          </p:nvPr>
        </p:nvSpPr>
        <p:spPr>
          <a:xfrm>
            <a:off x="9105900" y="6483351"/>
            <a:ext cx="2844800" cy="366183"/>
          </a:xfrm>
        </p:spPr>
        <p:txBody>
          <a:bodyPr/>
          <a:lstStyle/>
          <a:p>
            <a:fld id="{DDB12F21-99BD-4F85-A7AE-95BD87BF1130}" type="slidenum">
              <a:rPr lang="zh-CN" altLang="en-US" smtClean="0"/>
              <a:t>‹#›</a:t>
            </a:fld>
            <a:endParaRPr lang="zh-CN" altLang="en-US" dirty="0"/>
          </a:p>
        </p:txBody>
      </p:sp>
    </p:spTree>
    <p:extLst>
      <p:ext uri="{BB962C8B-B14F-4D97-AF65-F5344CB8AC3E}">
        <p14:creationId xmlns:p14="http://schemas.microsoft.com/office/powerpoint/2010/main" val="756000204"/>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266418AD-6F9A-4D71-B11D-DEB52ADAFDED}" type="slidenum">
              <a:rPr lang="zh-CN"/>
              <a:t>‹#›</a:t>
            </a:fld>
            <a:endParaRPr lang="zh-CN"/>
          </a:p>
        </p:txBody>
      </p:sp>
    </p:spTree>
    <p:extLst>
      <p:ext uri="{BB962C8B-B14F-4D97-AF65-F5344CB8AC3E}">
        <p14:creationId xmlns:p14="http://schemas.microsoft.com/office/powerpoint/2010/main" val="2970427105"/>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userDrawn="1"/>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CD1B9F34-C406-4928-9AD5-876CC2DF2B15}"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280446699"/>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13" name="文本占位符 12"/>
          <p:cNvSpPr>
            <a:spLocks noGrp="1"/>
          </p:cNvSpPr>
          <p:nvPr>
            <p:ph type="body" idx="12"/>
          </p:nvPr>
        </p:nvSpPr>
        <p:spPr>
          <a:xfrm>
            <a:off x="388145" y="1712119"/>
            <a:ext cx="11420996" cy="4599781"/>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844545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fld id="{D666BB71-F246-48FE-8120-52F9D03CA880}" type="datetimeFigureOut">
              <a:rPr lang="zh-CN" altLang="en-US" smtClean="0"/>
              <a:t>2023/6/7</a:t>
            </a:fld>
            <a:endParaRPr lang="zh-CN" altLang="en-US" dirty="0"/>
          </a:p>
        </p:txBody>
      </p:sp>
      <p:sp>
        <p:nvSpPr>
          <p:cNvPr id="10" name="页脚占位符 4"/>
          <p:cNvSpPr>
            <a:spLocks noGrp="1" noChangeArrowheads="1"/>
          </p:cNvSpPr>
          <p:nvPr>
            <p:ph type="ftr" idx="11"/>
          </p:nvPr>
        </p:nvSpPr>
        <p:spPr/>
        <p:txBody>
          <a:bodyPr/>
          <a:lstStyle/>
          <a:p>
            <a:endParaRPr lang="zh-CN" altLang="en-US" dirty="0"/>
          </a:p>
        </p:txBody>
      </p:sp>
      <p:sp>
        <p:nvSpPr>
          <p:cNvPr id="11" name="灯片编号占位符 5"/>
          <p:cNvSpPr>
            <a:spLocks noGrp="1" noChangeArrowheads="1"/>
          </p:cNvSpPr>
          <p:nvPr>
            <p:ph type="sldNum" idx="12"/>
          </p:nvPr>
        </p:nvSpPr>
        <p:spPr>
          <a:xfrm>
            <a:off x="9105900" y="6483351"/>
            <a:ext cx="2844800" cy="366183"/>
          </a:xfrm>
        </p:spPr>
        <p:txBody>
          <a:bodyPr/>
          <a:lstStyle/>
          <a:p>
            <a:fld id="{DDB12F21-99BD-4F85-A7AE-95BD87BF1130}" type="slidenum">
              <a:rPr lang="zh-CN" altLang="en-US" smtClean="0"/>
              <a:t>‹#›</a:t>
            </a:fld>
            <a:endParaRPr lang="zh-CN" altLang="en-US" dirty="0"/>
          </a:p>
        </p:txBody>
      </p:sp>
    </p:spTree>
    <p:extLst>
      <p:ext uri="{BB962C8B-B14F-4D97-AF65-F5344CB8AC3E}">
        <p14:creationId xmlns:p14="http://schemas.microsoft.com/office/powerpoint/2010/main" val="67398626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fld id="{D666BB71-F246-48FE-8120-52F9D03CA880}" type="datetimeFigureOut">
              <a:rPr lang="zh-CN" altLang="en-US" smtClean="0"/>
              <a:t>2023/6/7</a:t>
            </a:fld>
            <a:endParaRPr lang="zh-CN" altLang="en-US" dirty="0"/>
          </a:p>
        </p:txBody>
      </p:sp>
      <p:sp>
        <p:nvSpPr>
          <p:cNvPr id="10" name="页脚占位符 4"/>
          <p:cNvSpPr>
            <a:spLocks noGrp="1" noChangeArrowheads="1"/>
          </p:cNvSpPr>
          <p:nvPr>
            <p:ph type="ftr" idx="11"/>
          </p:nvPr>
        </p:nvSpPr>
        <p:spPr/>
        <p:txBody>
          <a:bodyPr/>
          <a:lstStyle/>
          <a:p>
            <a:endParaRPr lang="zh-CN" altLang="en-US" dirty="0"/>
          </a:p>
        </p:txBody>
      </p:sp>
      <p:sp>
        <p:nvSpPr>
          <p:cNvPr id="11" name="灯片编号占位符 5"/>
          <p:cNvSpPr>
            <a:spLocks noGrp="1" noChangeArrowheads="1"/>
          </p:cNvSpPr>
          <p:nvPr>
            <p:ph type="sldNum" idx="12"/>
          </p:nvPr>
        </p:nvSpPr>
        <p:spPr>
          <a:xfrm>
            <a:off x="9105900" y="6483351"/>
            <a:ext cx="2844800" cy="366183"/>
          </a:xfrm>
        </p:spPr>
        <p:txBody>
          <a:bodyPr/>
          <a:lstStyle/>
          <a:p>
            <a:fld id="{DDB12F21-99BD-4F85-A7AE-95BD87BF1130}" type="slidenum">
              <a:rPr lang="zh-CN" altLang="en-US" smtClean="0"/>
              <a:t>‹#›</a:t>
            </a:fld>
            <a:endParaRPr lang="zh-CN" altLang="en-US" dirty="0"/>
          </a:p>
        </p:txBody>
      </p:sp>
    </p:spTree>
    <p:extLst>
      <p:ext uri="{BB962C8B-B14F-4D97-AF65-F5344CB8AC3E}">
        <p14:creationId xmlns:p14="http://schemas.microsoft.com/office/powerpoint/2010/main" val="31678198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DDB12F21-99BD-4F85-A7AE-95BD87BF1130}" type="slidenum">
              <a:rPr lang="zh-CN" altLang="en-US" smtClean="0"/>
              <a:t>‹#›</a:t>
            </a:fld>
            <a:endParaRPr lang="zh-CN" altLang="en-US" dirty="0"/>
          </a:p>
        </p:txBody>
      </p:sp>
      <p:sp>
        <p:nvSpPr>
          <p:cNvPr id="7" name="日期占位符 1"/>
          <p:cNvSpPr>
            <a:spLocks noGrp="1"/>
          </p:cNvSpPr>
          <p:nvPr>
            <p:ph type="dt" idx="11"/>
          </p:nvPr>
        </p:nvSpPr>
        <p:spPr/>
        <p:txBody>
          <a:bodyPr/>
          <a:lstStyle/>
          <a:p>
            <a:fld id="{D666BB71-F246-48FE-8120-52F9D03CA880}" type="datetimeFigureOut">
              <a:rPr lang="zh-CN" altLang="en-US" smtClean="0"/>
              <a:t>2023/6/7</a:t>
            </a:fld>
            <a:endParaRPr lang="zh-CN" altLang="en-US" dirty="0"/>
          </a:p>
        </p:txBody>
      </p:sp>
      <p:sp>
        <p:nvSpPr>
          <p:cNvPr id="8" name="页脚占位符 2"/>
          <p:cNvSpPr>
            <a:spLocks noGrp="1"/>
          </p:cNvSpPr>
          <p:nvPr>
            <p:ph type="ftr" idx="12"/>
          </p:nvPr>
        </p:nvSpPr>
        <p:spPr/>
        <p:txBody>
          <a:bodyPr/>
          <a:lstStyle/>
          <a:p>
            <a:endParaRPr lang="zh-CN" altLang="en-US" dirty="0"/>
          </a:p>
        </p:txBody>
      </p:sp>
    </p:spTree>
    <p:extLst>
      <p:ext uri="{BB962C8B-B14F-4D97-AF65-F5344CB8AC3E}">
        <p14:creationId xmlns:p14="http://schemas.microsoft.com/office/powerpoint/2010/main" val="156090529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10.png"/><Relationship Id="rId5" Type="http://schemas.openxmlformats.org/officeDocument/2006/relationships/theme" Target="../theme/theme5.xml"/><Relationship Id="rId4"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6.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rotWithShape="1">
          <a:blip r:embed="rId12">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fld id="{D666BB71-F246-48FE-8120-52F9D03CA880}" type="datetimeFigureOut">
              <a:rPr lang="zh-CN" altLang="en-US" smtClean="0"/>
              <a:t>2023/6/7</a:t>
            </a:fld>
            <a:endParaRPr lang="zh-CN" altLang="en-US" dirty="0"/>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ltLang="en-US" dirty="0"/>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DDB12F21-99BD-4F85-A7AE-95BD87BF1130}" type="slidenum">
              <a:rPr lang="zh-CN" altLang="en-US" smtClean="0"/>
              <a:t>‹#›</a:t>
            </a:fld>
            <a:endParaRPr lang="zh-CN" altLang="en-US" dirty="0"/>
          </a:p>
        </p:txBody>
      </p:sp>
      <p:sp>
        <p:nvSpPr>
          <p:cNvPr id="2" name="矩形 1">
            <a:extLst>
              <a:ext uri="{FF2B5EF4-FFF2-40B4-BE49-F238E27FC236}">
                <a16:creationId xmlns:a16="http://schemas.microsoft.com/office/drawing/2014/main" id="{3651C416-3591-01DA-C1AA-86A334105E7C}"/>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Tree>
    <p:extLst>
      <p:ext uri="{BB962C8B-B14F-4D97-AF65-F5344CB8AC3E}">
        <p14:creationId xmlns:p14="http://schemas.microsoft.com/office/powerpoint/2010/main" val="335950825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ransition/>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E0AEE27-7687-463F-8B61-A3B14B0A0B4A}" type="slidenum">
              <a:rPr lang="zh-CN"/>
              <a:t>‹#›</a:t>
            </a:fld>
            <a:endParaRPr lang="zh-CN"/>
          </a:p>
        </p:txBody>
      </p:sp>
    </p:spTree>
    <p:extLst>
      <p:ext uri="{BB962C8B-B14F-4D97-AF65-F5344CB8AC3E}">
        <p14:creationId xmlns:p14="http://schemas.microsoft.com/office/powerpoint/2010/main" val="326123329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46CA1F34-64BF-43C4-8E64-78EC09648AC6}" type="slidenum">
              <a:rPr lang="zh-CN"/>
              <a:t>‹#›</a:t>
            </a:fld>
            <a:endParaRPr lang="zh-CN"/>
          </a:p>
        </p:txBody>
      </p:sp>
    </p:spTree>
    <p:extLst>
      <p:ext uri="{BB962C8B-B14F-4D97-AF65-F5344CB8AC3E}">
        <p14:creationId xmlns:p14="http://schemas.microsoft.com/office/powerpoint/2010/main" val="419330138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2"/>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2B865F8E-C9A6-450B-A9C7-5798BE3FFA29}" type="slidenum">
              <a:rPr lang="zh-CN"/>
              <a:t>‹#›</a:t>
            </a:fld>
            <a:endParaRPr lang="zh-CN"/>
          </a:p>
        </p:txBody>
      </p:sp>
    </p:spTree>
    <p:extLst>
      <p:ext uri="{BB962C8B-B14F-4D97-AF65-F5344CB8AC3E}">
        <p14:creationId xmlns:p14="http://schemas.microsoft.com/office/powerpoint/2010/main" val="3403335447"/>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lvl="0" algn="ctr" eaLnBrk="1" hangingPunct="1">
        <a:spcBef>
          <a:spcPct val="0"/>
        </a:spcBef>
        <a:spcAft>
          <a:spcPct val="0"/>
        </a:spcAft>
        <a:defRPr sz="7822">
          <a:solidFill>
            <a:schemeClr val="tx1"/>
          </a:solidFill>
          <a:latin typeface="Calibri"/>
          <a:ea typeface="宋体"/>
        </a:defRPr>
      </a:lvl1pPr>
      <a:lvl2pPr lvl="1" algn="ctr" eaLnBrk="1" hangingPunct="1">
        <a:spcBef>
          <a:spcPct val="0"/>
        </a:spcBef>
        <a:spcAft>
          <a:spcPct val="0"/>
        </a:spcAft>
        <a:defRPr sz="7822">
          <a:solidFill>
            <a:schemeClr val="tx1"/>
          </a:solidFill>
          <a:latin typeface="Calibri"/>
          <a:ea typeface="宋体"/>
        </a:defRPr>
      </a:lvl2pPr>
      <a:lvl3pPr lvl="2" algn="ctr" eaLnBrk="1" hangingPunct="1">
        <a:spcBef>
          <a:spcPct val="0"/>
        </a:spcBef>
        <a:spcAft>
          <a:spcPct val="0"/>
        </a:spcAft>
        <a:defRPr sz="7822">
          <a:solidFill>
            <a:schemeClr val="tx1"/>
          </a:solidFill>
          <a:latin typeface="Calibri"/>
          <a:ea typeface="宋体"/>
        </a:defRPr>
      </a:lvl3pPr>
      <a:lvl4pPr lvl="3" algn="ctr" eaLnBrk="1" hangingPunct="1">
        <a:spcBef>
          <a:spcPct val="0"/>
        </a:spcBef>
        <a:spcAft>
          <a:spcPct val="0"/>
        </a:spcAft>
        <a:defRPr sz="7822">
          <a:solidFill>
            <a:schemeClr val="tx1"/>
          </a:solidFill>
          <a:latin typeface="Calibri"/>
          <a:ea typeface="宋体"/>
        </a:defRPr>
      </a:lvl4pPr>
      <a:lvl5pPr lvl="4" algn="ctr" eaLnBrk="1" hangingPunct="1">
        <a:spcBef>
          <a:spcPct val="0"/>
        </a:spcBef>
        <a:spcAft>
          <a:spcPct val="0"/>
        </a:spcAft>
        <a:defRPr sz="7822">
          <a:solidFill>
            <a:schemeClr val="tx1"/>
          </a:solidFill>
          <a:latin typeface="Calibri"/>
          <a:ea typeface="宋体"/>
        </a:defRPr>
      </a:lvl5pPr>
      <a:lvl6pPr marL="812760" lvl="5" algn="ctr" eaLnBrk="1" hangingPunct="1">
        <a:spcBef>
          <a:spcPct val="0"/>
        </a:spcBef>
        <a:spcAft>
          <a:spcPct val="0"/>
        </a:spcAft>
        <a:defRPr sz="7822">
          <a:solidFill>
            <a:schemeClr val="tx1"/>
          </a:solidFill>
          <a:latin typeface="Calibri"/>
          <a:ea typeface="宋体"/>
        </a:defRPr>
      </a:lvl6pPr>
      <a:lvl7pPr marL="1625519" lvl="6" algn="ctr" eaLnBrk="1" hangingPunct="1">
        <a:spcBef>
          <a:spcPct val="0"/>
        </a:spcBef>
        <a:spcAft>
          <a:spcPct val="0"/>
        </a:spcAft>
        <a:defRPr sz="7822">
          <a:solidFill>
            <a:schemeClr val="tx1"/>
          </a:solidFill>
          <a:latin typeface="Calibri"/>
          <a:ea typeface="宋体"/>
        </a:defRPr>
      </a:lvl7pPr>
      <a:lvl8pPr marL="2438278" lvl="7" algn="ctr" eaLnBrk="1" hangingPunct="1">
        <a:spcBef>
          <a:spcPct val="0"/>
        </a:spcBef>
        <a:spcAft>
          <a:spcPct val="0"/>
        </a:spcAft>
        <a:defRPr sz="7822">
          <a:solidFill>
            <a:schemeClr val="tx1"/>
          </a:solidFill>
          <a:latin typeface="Calibri"/>
          <a:ea typeface="宋体"/>
        </a:defRPr>
      </a:lvl8pPr>
      <a:lvl9pPr marL="3251037" lvl="8" algn="ctr" eaLnBrk="1" hangingPunct="1">
        <a:spcBef>
          <a:spcPct val="0"/>
        </a:spcBef>
        <a:spcAft>
          <a:spcPct val="0"/>
        </a:spcAft>
        <a:defRPr sz="7822">
          <a:solidFill>
            <a:schemeClr val="tx1"/>
          </a:solidFill>
          <a:latin typeface="Calibri"/>
          <a:ea typeface="宋体"/>
        </a:defRPr>
      </a:lvl9pPr>
    </p:titleStyle>
    <p:bodyStyle>
      <a:lvl1pPr marL="609570" lvl="0" indent="-609570" algn="l" eaLnBrk="1" hangingPunct="1">
        <a:spcBef>
          <a:spcPct val="20000"/>
        </a:spcBef>
        <a:spcAft>
          <a:spcPct val="0"/>
        </a:spcAft>
        <a:buFont typeface="Arial" charset="0"/>
        <a:buChar char="•"/>
        <a:defRPr sz="5689">
          <a:solidFill>
            <a:schemeClr val="tx1"/>
          </a:solidFill>
          <a:latin typeface="Calibri"/>
          <a:ea typeface="宋体"/>
        </a:defRPr>
      </a:lvl1pPr>
      <a:lvl2pPr marL="1320734" lvl="1" indent="-507974" algn="l" eaLnBrk="1" hangingPunct="1">
        <a:spcBef>
          <a:spcPct val="20000"/>
        </a:spcBef>
        <a:spcAft>
          <a:spcPct val="0"/>
        </a:spcAft>
        <a:buFont typeface="Arial" charset="0"/>
        <a:buChar char="–"/>
        <a:defRPr sz="4977">
          <a:solidFill>
            <a:schemeClr val="tx1"/>
          </a:solidFill>
          <a:latin typeface="Calibri"/>
          <a:ea typeface="宋体"/>
        </a:defRPr>
      </a:lvl2pPr>
      <a:lvl3pPr marL="2031899" lvl="2" indent="-406379" algn="l" eaLnBrk="1" hangingPunct="1">
        <a:spcBef>
          <a:spcPct val="20000"/>
        </a:spcBef>
        <a:spcAft>
          <a:spcPct val="0"/>
        </a:spcAft>
        <a:buFont typeface="Arial" charset="0"/>
        <a:buChar char="•"/>
        <a:defRPr sz="4267">
          <a:solidFill>
            <a:schemeClr val="tx1"/>
          </a:solidFill>
          <a:latin typeface="Calibri"/>
          <a:ea typeface="宋体"/>
        </a:defRPr>
      </a:lvl3pPr>
      <a:lvl4pPr marL="2844658" lvl="3" indent="-406379" algn="l" eaLnBrk="1" hangingPunct="1">
        <a:spcBef>
          <a:spcPct val="20000"/>
        </a:spcBef>
        <a:spcAft>
          <a:spcPct val="0"/>
        </a:spcAft>
        <a:buFont typeface="Arial" charset="0"/>
        <a:buChar char="–"/>
        <a:defRPr sz="3556">
          <a:solidFill>
            <a:schemeClr val="tx1"/>
          </a:solidFill>
          <a:latin typeface="Calibri"/>
          <a:ea typeface="宋体"/>
        </a:defRPr>
      </a:lvl4pPr>
      <a:lvl5pPr marL="3657417" lvl="4" indent="-406379" algn="l" eaLnBrk="1" hangingPunct="1">
        <a:spcBef>
          <a:spcPct val="20000"/>
        </a:spcBef>
        <a:spcAft>
          <a:spcPct val="0"/>
        </a:spcAft>
        <a:buFont typeface="Arial" charset="0"/>
        <a:buChar char="»"/>
        <a:defRPr sz="3556">
          <a:solidFill>
            <a:schemeClr val="tx1"/>
          </a:solidFill>
          <a:latin typeface="Calibri"/>
          <a:ea typeface="宋体"/>
        </a:defRPr>
      </a:lvl5pPr>
      <a:lvl6pPr marL="4470176" lvl="5" indent="-406379" algn="l" eaLnBrk="1" hangingPunct="1">
        <a:spcBef>
          <a:spcPct val="20000"/>
        </a:spcBef>
        <a:spcAft>
          <a:spcPct val="0"/>
        </a:spcAft>
        <a:buFont typeface="Arial" charset="0"/>
        <a:buChar char="»"/>
        <a:defRPr sz="3556">
          <a:solidFill>
            <a:schemeClr val="tx1"/>
          </a:solidFill>
          <a:latin typeface="Calibri"/>
          <a:ea typeface="宋体"/>
        </a:defRPr>
      </a:lvl6pPr>
      <a:lvl7pPr marL="5282936" lvl="6" indent="-406379" algn="l" eaLnBrk="1" hangingPunct="1">
        <a:spcBef>
          <a:spcPct val="20000"/>
        </a:spcBef>
        <a:spcAft>
          <a:spcPct val="0"/>
        </a:spcAft>
        <a:buFont typeface="Arial" charset="0"/>
        <a:buChar char="»"/>
        <a:defRPr sz="3556">
          <a:solidFill>
            <a:schemeClr val="tx1"/>
          </a:solidFill>
          <a:latin typeface="Calibri"/>
          <a:ea typeface="宋体"/>
        </a:defRPr>
      </a:lvl7pPr>
      <a:lvl8pPr marL="6095696" lvl="7" indent="-406379" algn="l" eaLnBrk="1" hangingPunct="1">
        <a:spcBef>
          <a:spcPct val="20000"/>
        </a:spcBef>
        <a:spcAft>
          <a:spcPct val="0"/>
        </a:spcAft>
        <a:buFont typeface="Arial" charset="0"/>
        <a:buChar char="»"/>
        <a:defRPr sz="3556">
          <a:solidFill>
            <a:schemeClr val="tx1"/>
          </a:solidFill>
          <a:latin typeface="Calibri"/>
          <a:ea typeface="宋体"/>
        </a:defRPr>
      </a:lvl8pPr>
      <a:lvl9pPr marL="6908454" lvl="8" indent="-406379" algn="l" eaLnBrk="1" hangingPunct="1">
        <a:spcBef>
          <a:spcPct val="20000"/>
        </a:spcBef>
        <a:spcAft>
          <a:spcPct val="0"/>
        </a:spcAft>
        <a:buFont typeface="Arial" charset="0"/>
        <a:buChar char="»"/>
        <a:defRPr sz="3556">
          <a:solidFill>
            <a:schemeClr val="tx1"/>
          </a:solidFill>
          <a:latin typeface="Calibri"/>
          <a:ea typeface="宋体"/>
        </a:defRPr>
      </a:lvl9pPr>
    </p:bodyStyle>
    <p:otherStyle>
      <a:lvl1pPr marL="0" lvl="0" algn="l" defTabSz="1625519" eaLnBrk="1" hangingPunct="1">
        <a:defRPr sz="3200" kern="1200">
          <a:solidFill>
            <a:schemeClr val="tx1"/>
          </a:solidFill>
          <a:latin typeface="Calibri"/>
          <a:ea typeface="宋体"/>
        </a:defRPr>
      </a:lvl1pPr>
      <a:lvl2pPr marL="812760" lvl="1" algn="l" defTabSz="1625519" eaLnBrk="1" hangingPunct="1">
        <a:defRPr sz="3200" kern="1200">
          <a:solidFill>
            <a:schemeClr val="tx1"/>
          </a:solidFill>
          <a:latin typeface="Calibri"/>
          <a:ea typeface="宋体"/>
        </a:defRPr>
      </a:lvl2pPr>
      <a:lvl3pPr marL="1625519" lvl="2" algn="l" defTabSz="1625519" eaLnBrk="1" hangingPunct="1">
        <a:defRPr sz="3200" kern="1200">
          <a:solidFill>
            <a:schemeClr val="tx1"/>
          </a:solidFill>
          <a:latin typeface="Calibri"/>
          <a:ea typeface="宋体"/>
        </a:defRPr>
      </a:lvl3pPr>
      <a:lvl4pPr marL="2438278" lvl="3" algn="l" defTabSz="1625519" eaLnBrk="1" hangingPunct="1">
        <a:defRPr sz="3200" kern="1200">
          <a:solidFill>
            <a:schemeClr val="tx1"/>
          </a:solidFill>
          <a:latin typeface="Calibri"/>
          <a:ea typeface="宋体"/>
        </a:defRPr>
      </a:lvl4pPr>
      <a:lvl5pPr marL="3251037" lvl="4" algn="l" defTabSz="1625519" eaLnBrk="1" hangingPunct="1">
        <a:defRPr sz="3200" kern="1200">
          <a:solidFill>
            <a:schemeClr val="tx1"/>
          </a:solidFill>
          <a:latin typeface="Calibri"/>
          <a:ea typeface="宋体"/>
        </a:defRPr>
      </a:lvl5pPr>
      <a:lvl6pPr marL="4063797" lvl="5" algn="l" defTabSz="1625519" eaLnBrk="1" hangingPunct="1">
        <a:defRPr sz="3200" kern="1200">
          <a:solidFill>
            <a:schemeClr val="tx1"/>
          </a:solidFill>
          <a:latin typeface="Calibri"/>
          <a:ea typeface="宋体"/>
        </a:defRPr>
      </a:lvl6pPr>
      <a:lvl7pPr marL="4876557" lvl="6" algn="l" defTabSz="1625519" eaLnBrk="1" hangingPunct="1">
        <a:defRPr sz="3200" kern="1200">
          <a:solidFill>
            <a:schemeClr val="tx1"/>
          </a:solidFill>
          <a:latin typeface="Calibri"/>
          <a:ea typeface="宋体"/>
        </a:defRPr>
      </a:lvl7pPr>
      <a:lvl8pPr marL="5689315" lvl="7" algn="l" defTabSz="1625519" eaLnBrk="1" hangingPunct="1">
        <a:defRPr sz="3200" kern="1200">
          <a:solidFill>
            <a:schemeClr val="tx1"/>
          </a:solidFill>
          <a:latin typeface="Calibri"/>
          <a:ea typeface="宋体"/>
        </a:defRPr>
      </a:lvl8pPr>
      <a:lvl9pPr marL="6502075" lvl="8" algn="l" defTabSz="1625519" eaLnBrk="1" hangingPunct="1">
        <a:defRPr sz="3200" kern="1200">
          <a:solidFill>
            <a:schemeClr val="tx1"/>
          </a:solidFill>
          <a:latin typeface="Calibri"/>
          <a:ea typeface="宋体"/>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243417" y="228918"/>
            <a:ext cx="11582400" cy="815975"/>
          </a:xfrm>
          <a:prstGeom prst="rect">
            <a:avLst/>
          </a:prstGeom>
          <a:noFill/>
          <a:ln>
            <a:noFill/>
          </a:ln>
        </p:spPr>
        <p:txBody>
          <a:bodyPr anchor="b"/>
          <a:lstStyle/>
          <a:p>
            <a:pPr lvl="0"/>
            <a:endParaRPr lang="en-US"/>
          </a:p>
        </p:txBody>
      </p:sp>
      <p:sp>
        <p:nvSpPr>
          <p:cNvPr id="1027" name="Rectangle 3"/>
          <p:cNvSpPr>
            <a:spLocks noGrp="1"/>
          </p:cNvSpPr>
          <p:nvPr>
            <p:ph type="body"/>
          </p:nvPr>
        </p:nvSpPr>
        <p:spPr>
          <a:xfrm>
            <a:off x="243417" y="1217931"/>
            <a:ext cx="11582400" cy="4491037"/>
          </a:xfrm>
          <a:prstGeom prst="rect">
            <a:avLst/>
          </a:prstGeom>
          <a:noFill/>
          <a:ln>
            <a:noFill/>
          </a:ln>
        </p:spPr>
        <p:txBody>
          <a:bodyPr anchor="t"/>
          <a:lstStyle/>
          <a:p>
            <a:pPr lvl="0" indent="-173350"/>
            <a:r>
              <a:rPr lang="en-US"/>
              <a:t>Click to edit Master text styles</a:t>
            </a:r>
          </a:p>
          <a:p>
            <a:pPr lvl="1" indent="-163825"/>
            <a:r>
              <a:rPr lang="en-US"/>
              <a:t>Second level</a:t>
            </a:r>
          </a:p>
          <a:p>
            <a:pPr lvl="2" indent="-173350"/>
            <a:r>
              <a:rPr lang="en-US"/>
              <a:t>Third level</a:t>
            </a:r>
          </a:p>
        </p:txBody>
      </p:sp>
      <p:sp>
        <p:nvSpPr>
          <p:cNvPr id="1029" name="灯片编号占位符 1"/>
          <p:cNvSpPr txBox="1">
            <a:spLocks noGrp="1"/>
          </p:cNvSpPr>
          <p:nvPr/>
        </p:nvSpPr>
        <p:spPr>
          <a:xfrm>
            <a:off x="243418" y="6537326"/>
            <a:ext cx="488951" cy="184149"/>
          </a:xfrm>
          <a:prstGeom prst="rect">
            <a:avLst/>
          </a:prstGeom>
          <a:noFill/>
          <a:ln>
            <a:noFill/>
          </a:ln>
        </p:spPr>
        <p:txBody>
          <a:bodyPr lIns="163688" tIns="81845" rIns="163688" bIns="81845"/>
          <a:lstStyle>
            <a:lvl1pPr lvl="0">
              <a:defRPr>
                <a:solidFill>
                  <a:schemeClr val="tx1"/>
                </a:solidFill>
                <a:latin typeface="Arial"/>
                <a:ea typeface="宋体"/>
              </a:defRPr>
            </a:lvl1pPr>
            <a:lvl2pPr marL="742950" lvl="1" indent="-285750">
              <a:defRPr>
                <a:solidFill>
                  <a:schemeClr val="tx1"/>
                </a:solidFill>
                <a:latin typeface="Arial"/>
                <a:ea typeface="宋体"/>
              </a:defRPr>
            </a:lvl2pPr>
            <a:lvl3pPr marL="1143000" lvl="2" indent="-228600">
              <a:defRPr>
                <a:solidFill>
                  <a:schemeClr val="tx1"/>
                </a:solidFill>
                <a:latin typeface="Arial"/>
                <a:ea typeface="宋体"/>
              </a:defRPr>
            </a:lvl3pPr>
            <a:lvl4pPr marL="1600200" lvl="3" indent="-228600">
              <a:defRPr>
                <a:solidFill>
                  <a:schemeClr val="tx1"/>
                </a:solidFill>
                <a:latin typeface="Arial"/>
                <a:ea typeface="宋体"/>
              </a:defRPr>
            </a:lvl4pPr>
            <a:lvl5pPr marL="2057400" lvl="4" indent="-228600">
              <a:defRPr>
                <a:solidFill>
                  <a:schemeClr val="tx1"/>
                </a:solidFill>
                <a:latin typeface="Arial"/>
                <a:ea typeface="宋体"/>
              </a:defRPr>
            </a:lvl5pPr>
            <a:lvl6pPr marL="2514600" lvl="5" indent="-228600">
              <a:spcBef>
                <a:spcPct val="0"/>
              </a:spcBef>
              <a:spcAft>
                <a:spcPct val="0"/>
              </a:spcAft>
              <a:defRPr>
                <a:solidFill>
                  <a:schemeClr val="tx1"/>
                </a:solidFill>
                <a:latin typeface="Arial"/>
                <a:ea typeface="宋体"/>
              </a:defRPr>
            </a:lvl6pPr>
            <a:lvl7pPr marL="2971800" lvl="6" indent="-228600">
              <a:spcBef>
                <a:spcPct val="0"/>
              </a:spcBef>
              <a:spcAft>
                <a:spcPct val="0"/>
              </a:spcAft>
              <a:defRPr>
                <a:solidFill>
                  <a:schemeClr val="tx1"/>
                </a:solidFill>
                <a:latin typeface="Arial"/>
                <a:ea typeface="宋体"/>
              </a:defRPr>
            </a:lvl7pPr>
            <a:lvl8pPr marL="3429000" lvl="7" indent="-228600">
              <a:spcBef>
                <a:spcPct val="0"/>
              </a:spcBef>
              <a:spcAft>
                <a:spcPct val="0"/>
              </a:spcAft>
              <a:defRPr>
                <a:solidFill>
                  <a:schemeClr val="tx1"/>
                </a:solidFill>
                <a:latin typeface="Arial"/>
                <a:ea typeface="宋体"/>
              </a:defRPr>
            </a:lvl8pPr>
            <a:lvl9pPr marL="3886200" lvl="8" indent="-228600">
              <a:spcBef>
                <a:spcPct val="0"/>
              </a:spcBef>
              <a:spcAft>
                <a:spcPct val="0"/>
              </a:spcAft>
              <a:defRPr>
                <a:solidFill>
                  <a:schemeClr val="tx1"/>
                </a:solidFill>
                <a:latin typeface="Arial"/>
                <a:ea typeface="宋体"/>
              </a:defRPr>
            </a:lvl9pPr>
          </a:lstStyle>
          <a:p>
            <a:pPr marL="0" lvl="0" indent="0" algn="l" defTabSz="1219170">
              <a:lnSpc>
                <a:spcPct val="100000"/>
              </a:lnSpc>
              <a:spcBef>
                <a:spcPct val="0"/>
              </a:spcBef>
              <a:spcAft>
                <a:spcPct val="0"/>
              </a:spcAft>
              <a:buClrTx/>
              <a:buSzTx/>
              <a:buFontTx/>
              <a:buNone/>
            </a:pPr>
            <a:fld id="{6359C5F3-6B52-41BD-A82B-B26B2F758E32}" type="slidenum">
              <a:rPr lang="en-US" altLang="zh-CN" sz="1065" b="0" i="0" u="none" strike="noStrike" kern="1200" spc="0" baseline="0">
                <a:ln>
                  <a:noFill/>
                </a:ln>
                <a:solidFill>
                  <a:schemeClr val="tx1"/>
                </a:solidFill>
                <a:effectLst/>
                <a:latin typeface="Arial"/>
                <a:ea typeface="宋体"/>
              </a:rPr>
              <a:pPr marL="0" lvl="0" indent="0" algn="l" defTabSz="1219170">
                <a:lnSpc>
                  <a:spcPct val="100000"/>
                </a:lnSpc>
                <a:spcBef>
                  <a:spcPct val="0"/>
                </a:spcBef>
                <a:spcAft>
                  <a:spcPct val="0"/>
                </a:spcAft>
                <a:buClrTx/>
                <a:buSzTx/>
                <a:buFontTx/>
                <a:buNone/>
              </a:pPr>
              <a:t>‹#›</a:t>
            </a:fld>
            <a:endParaRPr lang="en-US" sz="1065" b="0" i="0" u="none" strike="noStrike" kern="1200" spc="0" baseline="0">
              <a:ln>
                <a:noFill/>
              </a:ln>
              <a:solidFill>
                <a:schemeClr val="tx1"/>
              </a:solidFill>
              <a:effectLst/>
              <a:latin typeface="Arial"/>
              <a:ea typeface="宋体"/>
            </a:endParaRPr>
          </a:p>
        </p:txBody>
      </p:sp>
      <p:pic>
        <p:nvPicPr>
          <p:cNvPr id="1030" name="Picture 6"/>
          <p:cNvPicPr>
            <a:picLocks noChangeAspect="1"/>
          </p:cNvPicPr>
          <p:nvPr/>
        </p:nvPicPr>
        <p:blipFill>
          <a:blip r:embed="rId6"/>
          <a:stretch/>
        </p:blipFill>
        <p:spPr>
          <a:xfrm>
            <a:off x="9491133" y="-634"/>
            <a:ext cx="2372784" cy="525463"/>
          </a:xfrm>
          <a:prstGeom prst="rect">
            <a:avLst/>
          </a:prstGeom>
          <a:noFill/>
          <a:ln>
            <a:noFill/>
          </a:ln>
        </p:spPr>
      </p:pic>
      <p:sp>
        <p:nvSpPr>
          <p:cNvPr id="7" name="Line 4"/>
          <p:cNvSpPr/>
          <p:nvPr/>
        </p:nvSpPr>
        <p:spPr>
          <a:xfrm flipV="1">
            <a:off x="366185" y="565843"/>
            <a:ext cx="11459633" cy="0"/>
          </a:xfrm>
          <a:prstGeom prst="line">
            <a:avLst/>
          </a:prstGeom>
          <a:ln w="38100">
            <a:solidFill>
              <a:srgbClr val="00B050"/>
            </a:solidFill>
            <a:prstDash val="solid"/>
            <a:headEnd type="none" w="med" len="med"/>
            <a:tailEnd type="none" w="med" len="med"/>
          </a:ln>
        </p:spPr>
        <p:txBody>
          <a:bodyPr/>
          <a:lstStyle/>
          <a:p>
            <a:endParaRPr/>
          </a:p>
        </p:txBody>
      </p:sp>
    </p:spTree>
    <p:extLst>
      <p:ext uri="{BB962C8B-B14F-4D97-AF65-F5344CB8AC3E}">
        <p14:creationId xmlns:p14="http://schemas.microsoft.com/office/powerpoint/2010/main" val="254035216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Lst>
  <p:hf sldNum="0" hdr="0" ftr="0" dt="0"/>
  <p:txStyles>
    <p:titleStyle>
      <a:lvl1pPr lvl="0" algn="l" eaLnBrk="1" hangingPunct="1">
        <a:lnSpc>
          <a:spcPct val="90000"/>
        </a:lnSpc>
        <a:spcBef>
          <a:spcPct val="0"/>
        </a:spcBef>
        <a:spcAft>
          <a:spcPct val="0"/>
        </a:spcAft>
        <a:defRPr sz="2933" b="1">
          <a:solidFill>
            <a:schemeClr val="hlink"/>
          </a:solidFill>
          <a:latin typeface="Arial"/>
          <a:ea typeface="宋体"/>
        </a:defRPr>
      </a:lvl1pPr>
      <a:lvl2pPr lvl="1" algn="l" eaLnBrk="1" hangingPunct="1">
        <a:lnSpc>
          <a:spcPct val="90000"/>
        </a:lnSpc>
        <a:spcBef>
          <a:spcPct val="0"/>
        </a:spcBef>
        <a:spcAft>
          <a:spcPct val="0"/>
        </a:spcAft>
        <a:defRPr sz="2933" b="1">
          <a:solidFill>
            <a:schemeClr val="hlink"/>
          </a:solidFill>
          <a:latin typeface="Arial"/>
          <a:ea typeface="宋体"/>
        </a:defRPr>
      </a:lvl2pPr>
      <a:lvl3pPr lvl="2" algn="l" eaLnBrk="1" hangingPunct="1">
        <a:lnSpc>
          <a:spcPct val="90000"/>
        </a:lnSpc>
        <a:spcBef>
          <a:spcPct val="0"/>
        </a:spcBef>
        <a:spcAft>
          <a:spcPct val="0"/>
        </a:spcAft>
        <a:defRPr sz="2933" b="1">
          <a:solidFill>
            <a:schemeClr val="hlink"/>
          </a:solidFill>
          <a:latin typeface="Arial"/>
          <a:ea typeface="宋体"/>
        </a:defRPr>
      </a:lvl3pPr>
      <a:lvl4pPr lvl="3" algn="l" eaLnBrk="1" hangingPunct="1">
        <a:lnSpc>
          <a:spcPct val="90000"/>
        </a:lnSpc>
        <a:spcBef>
          <a:spcPct val="0"/>
        </a:spcBef>
        <a:spcAft>
          <a:spcPct val="0"/>
        </a:spcAft>
        <a:defRPr sz="2933" b="1">
          <a:solidFill>
            <a:schemeClr val="hlink"/>
          </a:solidFill>
          <a:latin typeface="Arial"/>
          <a:ea typeface="宋体"/>
        </a:defRPr>
      </a:lvl4pPr>
      <a:lvl5pPr lvl="4" algn="l" eaLnBrk="1" hangingPunct="1">
        <a:lnSpc>
          <a:spcPct val="90000"/>
        </a:lnSpc>
        <a:spcBef>
          <a:spcPct val="0"/>
        </a:spcBef>
        <a:spcAft>
          <a:spcPct val="0"/>
        </a:spcAft>
        <a:defRPr sz="2933" b="1">
          <a:solidFill>
            <a:schemeClr val="hlink"/>
          </a:solidFill>
          <a:latin typeface="Arial"/>
          <a:ea typeface="宋体"/>
        </a:defRPr>
      </a:lvl5pPr>
      <a:lvl6pPr marL="609585" lvl="5" algn="l" eaLnBrk="1" hangingPunct="1">
        <a:lnSpc>
          <a:spcPct val="90000"/>
        </a:lnSpc>
        <a:spcBef>
          <a:spcPct val="0"/>
        </a:spcBef>
        <a:spcAft>
          <a:spcPct val="0"/>
        </a:spcAft>
        <a:defRPr sz="2933" b="1">
          <a:solidFill>
            <a:schemeClr val="hlink"/>
          </a:solidFill>
          <a:latin typeface="Arial"/>
          <a:ea typeface="宋体"/>
        </a:defRPr>
      </a:lvl6pPr>
      <a:lvl7pPr marL="1219170" lvl="6" algn="l" eaLnBrk="1" hangingPunct="1">
        <a:lnSpc>
          <a:spcPct val="90000"/>
        </a:lnSpc>
        <a:spcBef>
          <a:spcPct val="0"/>
        </a:spcBef>
        <a:spcAft>
          <a:spcPct val="0"/>
        </a:spcAft>
        <a:defRPr sz="2933" b="1">
          <a:solidFill>
            <a:schemeClr val="hlink"/>
          </a:solidFill>
          <a:latin typeface="Arial"/>
          <a:ea typeface="宋体"/>
        </a:defRPr>
      </a:lvl7pPr>
      <a:lvl8pPr marL="1828754" lvl="7" algn="l" eaLnBrk="1" hangingPunct="1">
        <a:lnSpc>
          <a:spcPct val="90000"/>
        </a:lnSpc>
        <a:spcBef>
          <a:spcPct val="0"/>
        </a:spcBef>
        <a:spcAft>
          <a:spcPct val="0"/>
        </a:spcAft>
        <a:defRPr sz="2933" b="1">
          <a:solidFill>
            <a:schemeClr val="hlink"/>
          </a:solidFill>
          <a:latin typeface="Arial"/>
          <a:ea typeface="宋体"/>
        </a:defRPr>
      </a:lvl8pPr>
      <a:lvl9pPr marL="2438339" lvl="8" algn="l" eaLnBrk="1" hangingPunct="1">
        <a:lnSpc>
          <a:spcPct val="90000"/>
        </a:lnSpc>
        <a:spcBef>
          <a:spcPct val="0"/>
        </a:spcBef>
        <a:spcAft>
          <a:spcPct val="0"/>
        </a:spcAft>
        <a:defRPr sz="2933" b="1">
          <a:solidFill>
            <a:schemeClr val="hlink"/>
          </a:solidFill>
          <a:latin typeface="Arial"/>
          <a:ea typeface="宋体"/>
        </a:defRPr>
      </a:lvl9pPr>
    </p:titleStyle>
    <p:bodyStyle>
      <a:lvl1pPr marL="231134" lvl="0" indent="-231134" algn="l" eaLnBrk="1" hangingPunct="1">
        <a:spcBef>
          <a:spcPct val="20000"/>
        </a:spcBef>
        <a:spcAft>
          <a:spcPct val="0"/>
        </a:spcAft>
        <a:buClr>
          <a:schemeClr val="accent1"/>
        </a:buClr>
        <a:buSzPct val="60000"/>
        <a:buFont typeface="Wingdings" charset="2"/>
        <a:buChar char="n"/>
        <a:defRPr sz="2133">
          <a:solidFill>
            <a:schemeClr val="tx1"/>
          </a:solidFill>
          <a:latin typeface="Arial"/>
          <a:ea typeface="宋体"/>
        </a:defRPr>
      </a:lvl1pPr>
      <a:lvl2pPr marL="679856" lvl="1" indent="-218435" algn="l" eaLnBrk="1" hangingPunct="1">
        <a:spcBef>
          <a:spcPct val="20000"/>
        </a:spcBef>
        <a:spcAft>
          <a:spcPct val="0"/>
        </a:spcAft>
        <a:buClr>
          <a:schemeClr val="accent1"/>
        </a:buClr>
        <a:buFont typeface="Arial" charset="0"/>
        <a:buChar char="–"/>
        <a:defRPr sz="1867">
          <a:solidFill>
            <a:schemeClr val="tx1"/>
          </a:solidFill>
          <a:latin typeface="Arial"/>
          <a:ea typeface="宋体"/>
        </a:defRPr>
      </a:lvl2pPr>
      <a:lvl3pPr marL="1141278" lvl="2" indent="-231134" algn="l" eaLnBrk="1" hangingPunct="1">
        <a:spcBef>
          <a:spcPct val="20000"/>
        </a:spcBef>
        <a:spcAft>
          <a:spcPct val="0"/>
        </a:spcAft>
        <a:buClr>
          <a:schemeClr val="accent1"/>
        </a:buClr>
        <a:buChar char="•"/>
        <a:defRPr sz="1600">
          <a:solidFill>
            <a:schemeClr val="tx1"/>
          </a:solidFill>
          <a:latin typeface="Arial"/>
          <a:ea typeface="宋体"/>
        </a:defRPr>
      </a:lvl3pPr>
      <a:lvl4pPr marL="1602700" lvl="3" indent="-231134" algn="l" eaLnBrk="1" hangingPunct="1">
        <a:spcBef>
          <a:spcPct val="20000"/>
        </a:spcBef>
        <a:spcAft>
          <a:spcPct val="0"/>
        </a:spcAft>
        <a:buClr>
          <a:schemeClr val="bg1"/>
        </a:buClr>
        <a:buChar char="–"/>
        <a:defRPr sz="2133">
          <a:solidFill>
            <a:schemeClr val="bg1"/>
          </a:solidFill>
          <a:latin typeface="Arial"/>
          <a:ea typeface="宋体"/>
        </a:defRPr>
      </a:lvl4pPr>
      <a:lvl5pPr marL="2051422" lvl="4" indent="-218435" algn="l" eaLnBrk="1" hangingPunct="1">
        <a:spcBef>
          <a:spcPct val="20000"/>
        </a:spcBef>
        <a:spcAft>
          <a:spcPct val="0"/>
        </a:spcAft>
        <a:buClr>
          <a:schemeClr val="bg1"/>
        </a:buClr>
        <a:buChar char="»"/>
        <a:defRPr sz="2133">
          <a:solidFill>
            <a:schemeClr val="bg1"/>
          </a:solidFill>
          <a:latin typeface="Arial"/>
          <a:ea typeface="宋体"/>
        </a:defRPr>
      </a:lvl5pPr>
      <a:lvl6pPr marL="2662700" lvl="5" indent="-218435" algn="l" eaLnBrk="1" hangingPunct="1">
        <a:spcBef>
          <a:spcPct val="20000"/>
        </a:spcBef>
        <a:spcAft>
          <a:spcPct val="0"/>
        </a:spcAft>
        <a:buClr>
          <a:schemeClr val="bg1"/>
        </a:buClr>
        <a:buChar char="»"/>
        <a:defRPr sz="2133">
          <a:solidFill>
            <a:schemeClr val="bg1"/>
          </a:solidFill>
          <a:latin typeface="Arial"/>
          <a:ea typeface="宋体"/>
        </a:defRPr>
      </a:lvl6pPr>
      <a:lvl7pPr marL="3272285" lvl="6" indent="-218435" algn="l" eaLnBrk="1" hangingPunct="1">
        <a:spcBef>
          <a:spcPct val="20000"/>
        </a:spcBef>
        <a:spcAft>
          <a:spcPct val="0"/>
        </a:spcAft>
        <a:buClr>
          <a:schemeClr val="bg1"/>
        </a:buClr>
        <a:buChar char="»"/>
        <a:defRPr sz="2133">
          <a:solidFill>
            <a:schemeClr val="bg1"/>
          </a:solidFill>
          <a:latin typeface="Arial"/>
          <a:ea typeface="宋体"/>
        </a:defRPr>
      </a:lvl7pPr>
      <a:lvl8pPr marL="3881870" lvl="7" indent="-218435" algn="l" eaLnBrk="1" hangingPunct="1">
        <a:spcBef>
          <a:spcPct val="20000"/>
        </a:spcBef>
        <a:spcAft>
          <a:spcPct val="0"/>
        </a:spcAft>
        <a:buClr>
          <a:schemeClr val="bg1"/>
        </a:buClr>
        <a:buChar char="»"/>
        <a:defRPr sz="2133">
          <a:solidFill>
            <a:schemeClr val="bg1"/>
          </a:solidFill>
          <a:latin typeface="Arial"/>
          <a:ea typeface="宋体"/>
        </a:defRPr>
      </a:lvl8pPr>
      <a:lvl9pPr marL="4491454" lvl="8" indent="-218435" algn="l" eaLnBrk="1" hangingPunct="1">
        <a:spcBef>
          <a:spcPct val="20000"/>
        </a:spcBef>
        <a:spcAft>
          <a:spcPct val="0"/>
        </a:spcAft>
        <a:buClr>
          <a:schemeClr val="bg1"/>
        </a:buClr>
        <a:buChar char="»"/>
        <a:defRPr sz="2133">
          <a:solidFill>
            <a:schemeClr val="bg1"/>
          </a:solidFill>
          <a:latin typeface="Arial"/>
          <a:ea typeface="宋体"/>
        </a:defRPr>
      </a:lvl9pPr>
    </p:bodyStyle>
    <p:otherStyle>
      <a:lvl1pPr marL="0" lvl="0" algn="l" defTabSz="1219170" eaLnBrk="1" hangingPunct="1">
        <a:defRPr sz="2400" kern="1200">
          <a:solidFill>
            <a:schemeClr val="tx1"/>
          </a:solidFill>
          <a:latin typeface="Arial"/>
          <a:ea typeface="宋体"/>
        </a:defRPr>
      </a:lvl1pPr>
      <a:lvl2pPr marL="609585" lvl="1" algn="l" defTabSz="1219170" eaLnBrk="1" hangingPunct="1">
        <a:defRPr sz="2400" kern="1200">
          <a:solidFill>
            <a:schemeClr val="tx1"/>
          </a:solidFill>
          <a:latin typeface="Arial"/>
          <a:ea typeface="宋体"/>
        </a:defRPr>
      </a:lvl2pPr>
      <a:lvl3pPr marL="1219170" lvl="2" algn="l" defTabSz="1219170" eaLnBrk="1" hangingPunct="1">
        <a:defRPr sz="2400" kern="1200">
          <a:solidFill>
            <a:schemeClr val="tx1"/>
          </a:solidFill>
          <a:latin typeface="Arial"/>
          <a:ea typeface="宋体"/>
        </a:defRPr>
      </a:lvl3pPr>
      <a:lvl4pPr marL="1828754" lvl="3" algn="l" defTabSz="1219170" eaLnBrk="1" hangingPunct="1">
        <a:defRPr sz="2400" kern="1200">
          <a:solidFill>
            <a:schemeClr val="tx1"/>
          </a:solidFill>
          <a:latin typeface="Arial"/>
          <a:ea typeface="宋体"/>
        </a:defRPr>
      </a:lvl4pPr>
      <a:lvl5pPr marL="2438339" lvl="4" algn="l" defTabSz="1219170" eaLnBrk="1" hangingPunct="1">
        <a:defRPr sz="2400" kern="1200">
          <a:solidFill>
            <a:schemeClr val="tx1"/>
          </a:solidFill>
          <a:latin typeface="Arial"/>
          <a:ea typeface="宋体"/>
        </a:defRPr>
      </a:lvl5pPr>
      <a:lvl6pPr marL="3047924" lvl="5" algn="l" defTabSz="1219170" eaLnBrk="1" hangingPunct="1">
        <a:defRPr sz="2400" kern="1200">
          <a:solidFill>
            <a:schemeClr val="tx1"/>
          </a:solidFill>
          <a:latin typeface="Arial"/>
          <a:ea typeface="宋体"/>
        </a:defRPr>
      </a:lvl6pPr>
      <a:lvl7pPr marL="3657509" lvl="6" algn="l" defTabSz="1219170" eaLnBrk="1" hangingPunct="1">
        <a:defRPr sz="2400" kern="1200">
          <a:solidFill>
            <a:schemeClr val="tx1"/>
          </a:solidFill>
          <a:latin typeface="Arial"/>
          <a:ea typeface="宋体"/>
        </a:defRPr>
      </a:lvl7pPr>
      <a:lvl8pPr marL="4267093" lvl="7" algn="l" defTabSz="1219170" eaLnBrk="1" hangingPunct="1">
        <a:defRPr sz="2400" kern="1200">
          <a:solidFill>
            <a:schemeClr val="tx1"/>
          </a:solidFill>
          <a:latin typeface="Arial"/>
          <a:ea typeface="宋体"/>
        </a:defRPr>
      </a:lvl8pPr>
      <a:lvl9pPr marL="4876678" lvl="8" algn="l" defTabSz="1219170" eaLnBrk="1" hangingPunct="1">
        <a:defRPr sz="2400" kern="1200">
          <a:solidFill>
            <a:schemeClr val="tx1"/>
          </a:solidFill>
          <a:latin typeface="Arial"/>
          <a:ea typeface="宋体"/>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0D68A8B-6C62-432B-A43C-A1BCAB8AA3A8}" type="slidenum">
              <a:rPr lang="zh-CN"/>
              <a:t>‹#›</a:t>
            </a:fld>
            <a:endParaRPr lang="zh-CN"/>
          </a:p>
        </p:txBody>
      </p:sp>
    </p:spTree>
    <p:extLst>
      <p:ext uri="{BB962C8B-B14F-4D97-AF65-F5344CB8AC3E}">
        <p14:creationId xmlns:p14="http://schemas.microsoft.com/office/powerpoint/2010/main" val="2335718496"/>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ransition/>
  <p:txStyles>
    <p:titleStyle>
      <a:lvl1pPr lvl="0" algn="ctr">
        <a:spcBef>
          <a:spcPct val="0"/>
        </a:spcBef>
        <a:spcAft>
          <a:spcPct val="0"/>
        </a:spcAft>
        <a:defRPr sz="5867">
          <a:solidFill>
            <a:schemeClr val="tx1"/>
          </a:solidFill>
          <a:latin typeface="Calibri"/>
          <a:ea typeface="宋体"/>
        </a:defRPr>
      </a:lvl1pPr>
      <a:lvl2pPr lvl="1" algn="ctr">
        <a:spcBef>
          <a:spcPct val="0"/>
        </a:spcBef>
        <a:spcAft>
          <a:spcPct val="0"/>
        </a:spcAft>
        <a:defRPr sz="5867">
          <a:solidFill>
            <a:schemeClr val="tx1"/>
          </a:solidFill>
          <a:latin typeface="Calibri"/>
          <a:ea typeface="宋体"/>
        </a:defRPr>
      </a:lvl2pPr>
      <a:lvl3pPr lvl="2" algn="ctr">
        <a:spcBef>
          <a:spcPct val="0"/>
        </a:spcBef>
        <a:spcAft>
          <a:spcPct val="0"/>
        </a:spcAft>
        <a:defRPr sz="5867">
          <a:solidFill>
            <a:schemeClr val="tx1"/>
          </a:solidFill>
          <a:latin typeface="Calibri"/>
          <a:ea typeface="宋体"/>
        </a:defRPr>
      </a:lvl3pPr>
      <a:lvl4pPr lvl="3" algn="ctr">
        <a:spcBef>
          <a:spcPct val="0"/>
        </a:spcBef>
        <a:spcAft>
          <a:spcPct val="0"/>
        </a:spcAft>
        <a:defRPr sz="5867">
          <a:solidFill>
            <a:schemeClr val="tx1"/>
          </a:solidFill>
          <a:latin typeface="Calibri"/>
          <a:ea typeface="宋体"/>
        </a:defRPr>
      </a:lvl4pPr>
      <a:lvl5pPr lvl="4" algn="ctr">
        <a:spcBef>
          <a:spcPct val="0"/>
        </a:spcBef>
        <a:spcAft>
          <a:spcPct val="0"/>
        </a:spcAft>
        <a:defRPr sz="5867">
          <a:solidFill>
            <a:schemeClr val="tx1"/>
          </a:solidFill>
          <a:latin typeface="Calibri"/>
          <a:ea typeface="宋体"/>
        </a:defRPr>
      </a:lvl5pPr>
      <a:lvl6pPr marL="609585" lvl="5" algn="ctr">
        <a:spcBef>
          <a:spcPct val="0"/>
        </a:spcBef>
        <a:spcAft>
          <a:spcPct val="0"/>
        </a:spcAft>
        <a:defRPr sz="5867">
          <a:solidFill>
            <a:schemeClr val="tx1"/>
          </a:solidFill>
          <a:latin typeface="Calibri"/>
          <a:ea typeface="宋体"/>
        </a:defRPr>
      </a:lvl6pPr>
      <a:lvl7pPr marL="1219170" lvl="6" algn="ctr">
        <a:spcBef>
          <a:spcPct val="0"/>
        </a:spcBef>
        <a:spcAft>
          <a:spcPct val="0"/>
        </a:spcAft>
        <a:defRPr sz="5867">
          <a:solidFill>
            <a:schemeClr val="tx1"/>
          </a:solidFill>
          <a:latin typeface="Calibri"/>
          <a:ea typeface="宋体"/>
        </a:defRPr>
      </a:lvl7pPr>
      <a:lvl8pPr marL="1828754" lvl="7" algn="ctr">
        <a:spcBef>
          <a:spcPct val="0"/>
        </a:spcBef>
        <a:spcAft>
          <a:spcPct val="0"/>
        </a:spcAft>
        <a:defRPr sz="5867">
          <a:solidFill>
            <a:schemeClr val="tx1"/>
          </a:solidFill>
          <a:latin typeface="Calibri"/>
          <a:ea typeface="宋体"/>
        </a:defRPr>
      </a:lvl8pPr>
      <a:lvl9pPr marL="2438339" lvl="8" algn="ctr">
        <a:spcBef>
          <a:spcPct val="0"/>
        </a:spcBef>
        <a:spcAft>
          <a:spcPct val="0"/>
        </a:spcAft>
        <a:defRPr sz="5867">
          <a:solidFill>
            <a:schemeClr val="tx1"/>
          </a:solidFill>
          <a:latin typeface="Calibri"/>
          <a:ea typeface="宋体"/>
        </a:defRPr>
      </a:lvl9pPr>
    </p:titleStyle>
    <p:bodyStyle>
      <a:lvl1pPr marL="457189" lvl="0" indent="-457189" algn="l">
        <a:spcBef>
          <a:spcPct val="20000"/>
        </a:spcBef>
        <a:spcAft>
          <a:spcPct val="0"/>
        </a:spcAft>
        <a:buFont typeface="Arial" charset="0"/>
        <a:buChar char="•"/>
        <a:defRPr sz="4267">
          <a:solidFill>
            <a:schemeClr val="tx1"/>
          </a:solidFill>
          <a:latin typeface="Calibri"/>
          <a:ea typeface="宋体"/>
        </a:defRPr>
      </a:lvl1pPr>
      <a:lvl2pPr marL="990575" lvl="1" indent="-380990" algn="l">
        <a:spcBef>
          <a:spcPct val="20000"/>
        </a:spcBef>
        <a:spcAft>
          <a:spcPct val="0"/>
        </a:spcAft>
        <a:buFont typeface="Arial" charset="0"/>
        <a:buChar char="–"/>
        <a:defRPr sz="3733">
          <a:solidFill>
            <a:schemeClr val="tx1"/>
          </a:solidFill>
          <a:latin typeface="Calibri"/>
          <a:ea typeface="宋体"/>
        </a:defRPr>
      </a:lvl2pPr>
      <a:lvl3pPr marL="1523962" lvl="2" indent="-304792" algn="l">
        <a:spcBef>
          <a:spcPct val="20000"/>
        </a:spcBef>
        <a:spcAft>
          <a:spcPct val="0"/>
        </a:spcAft>
        <a:buFont typeface="Arial" charset="0"/>
        <a:buChar char="•"/>
        <a:defRPr sz="3200">
          <a:solidFill>
            <a:schemeClr val="tx1"/>
          </a:solidFill>
          <a:latin typeface="Calibri"/>
          <a:ea typeface="宋体"/>
        </a:defRPr>
      </a:lvl3pPr>
      <a:lvl4pPr marL="2133547" lvl="3" indent="-304792" algn="l">
        <a:spcBef>
          <a:spcPct val="20000"/>
        </a:spcBef>
        <a:spcAft>
          <a:spcPct val="0"/>
        </a:spcAft>
        <a:buFont typeface="Arial" charset="0"/>
        <a:buChar char="–"/>
        <a:defRPr sz="2667">
          <a:solidFill>
            <a:schemeClr val="tx1"/>
          </a:solidFill>
          <a:latin typeface="Calibri"/>
          <a:ea typeface="宋体"/>
        </a:defRPr>
      </a:lvl4pPr>
      <a:lvl5pPr marL="2743131" lvl="4" indent="-304792" algn="l">
        <a:spcBef>
          <a:spcPct val="20000"/>
        </a:spcBef>
        <a:spcAft>
          <a:spcPct val="0"/>
        </a:spcAft>
        <a:buFont typeface="Arial" charset="0"/>
        <a:buChar char="»"/>
        <a:defRPr sz="2667">
          <a:solidFill>
            <a:schemeClr val="tx1"/>
          </a:solidFill>
          <a:latin typeface="Calibri"/>
          <a:ea typeface="宋体"/>
        </a:defRPr>
      </a:lvl5pPr>
      <a:lvl6pPr marL="3352716" lvl="5" indent="-304792" algn="l">
        <a:spcBef>
          <a:spcPct val="20000"/>
        </a:spcBef>
        <a:spcAft>
          <a:spcPct val="0"/>
        </a:spcAft>
        <a:buFont typeface="Arial" charset="0"/>
        <a:buChar char="»"/>
        <a:defRPr sz="2667">
          <a:solidFill>
            <a:schemeClr val="tx1"/>
          </a:solidFill>
          <a:latin typeface="Calibri"/>
          <a:ea typeface="宋体"/>
        </a:defRPr>
      </a:lvl6pPr>
      <a:lvl7pPr marL="3962301" lvl="6" indent="-304792" algn="l">
        <a:spcBef>
          <a:spcPct val="20000"/>
        </a:spcBef>
        <a:spcAft>
          <a:spcPct val="0"/>
        </a:spcAft>
        <a:buFont typeface="Arial" charset="0"/>
        <a:buChar char="»"/>
        <a:defRPr sz="2667">
          <a:solidFill>
            <a:schemeClr val="tx1"/>
          </a:solidFill>
          <a:latin typeface="Calibri"/>
          <a:ea typeface="宋体"/>
        </a:defRPr>
      </a:lvl7pPr>
      <a:lvl8pPr marL="4571886" lvl="7" indent="-304792" algn="l">
        <a:spcBef>
          <a:spcPct val="20000"/>
        </a:spcBef>
        <a:spcAft>
          <a:spcPct val="0"/>
        </a:spcAft>
        <a:buFont typeface="Arial" charset="0"/>
        <a:buChar char="»"/>
        <a:defRPr sz="2667">
          <a:solidFill>
            <a:schemeClr val="tx1"/>
          </a:solidFill>
          <a:latin typeface="Calibri"/>
          <a:ea typeface="宋体"/>
        </a:defRPr>
      </a:lvl8pPr>
      <a:lvl9pPr marL="5181470" lvl="8" indent="-304792" algn="l">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a:defRPr sz="2400" kern="1200">
          <a:solidFill>
            <a:schemeClr val="tx1"/>
          </a:solidFill>
          <a:latin typeface="Calibri"/>
          <a:ea typeface="宋体"/>
        </a:defRPr>
      </a:lvl1pPr>
      <a:lvl2pPr marL="609585" lvl="1" algn="l" defTabSz="1219170">
        <a:defRPr sz="2400" kern="1200">
          <a:solidFill>
            <a:schemeClr val="tx1"/>
          </a:solidFill>
          <a:latin typeface="Calibri"/>
          <a:ea typeface="宋体"/>
        </a:defRPr>
      </a:lvl2pPr>
      <a:lvl3pPr marL="1219170" lvl="2" algn="l" defTabSz="1219170">
        <a:defRPr sz="2400" kern="1200">
          <a:solidFill>
            <a:schemeClr val="tx1"/>
          </a:solidFill>
          <a:latin typeface="Calibri"/>
          <a:ea typeface="宋体"/>
        </a:defRPr>
      </a:lvl3pPr>
      <a:lvl4pPr marL="1828754" lvl="3" algn="l" defTabSz="1219170">
        <a:defRPr sz="2400" kern="1200">
          <a:solidFill>
            <a:schemeClr val="tx1"/>
          </a:solidFill>
          <a:latin typeface="Calibri"/>
          <a:ea typeface="宋体"/>
        </a:defRPr>
      </a:lvl4pPr>
      <a:lvl5pPr marL="2438339" lvl="4" algn="l" defTabSz="1219170">
        <a:defRPr sz="2400" kern="1200">
          <a:solidFill>
            <a:schemeClr val="tx1"/>
          </a:solidFill>
          <a:latin typeface="Calibri"/>
          <a:ea typeface="宋体"/>
        </a:defRPr>
      </a:lvl5pPr>
      <a:lvl6pPr marL="3047924" lvl="5" algn="l" defTabSz="1219170">
        <a:defRPr sz="2400" kern="1200">
          <a:solidFill>
            <a:schemeClr val="tx1"/>
          </a:solidFill>
          <a:latin typeface="Calibri"/>
          <a:ea typeface="宋体"/>
        </a:defRPr>
      </a:lvl6pPr>
      <a:lvl7pPr marL="3657509" lvl="6" algn="l" defTabSz="1219170">
        <a:defRPr sz="2400" kern="1200">
          <a:solidFill>
            <a:schemeClr val="tx1"/>
          </a:solidFill>
          <a:latin typeface="Calibri"/>
          <a:ea typeface="宋体"/>
        </a:defRPr>
      </a:lvl7pPr>
      <a:lvl8pPr marL="4267093" lvl="7" algn="l" defTabSz="1219170">
        <a:defRPr sz="2400" kern="1200">
          <a:solidFill>
            <a:schemeClr val="tx1"/>
          </a:solidFill>
          <a:latin typeface="Calibri"/>
          <a:ea typeface="宋体"/>
        </a:defRPr>
      </a:lvl8pPr>
      <a:lvl9pPr marL="4876678" lvl="8" algn="l" defTabSz="1219170">
        <a:defRPr sz="2400" kern="1200">
          <a:solidFill>
            <a:schemeClr val="tx1"/>
          </a:solidFill>
          <a:latin typeface="Calibri"/>
          <a:ea typeface="宋体"/>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5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4.xml"/><Relationship Id="rId7" Type="http://schemas.openxmlformats.org/officeDocument/2006/relationships/notesSlide" Target="../notesSlides/notesSlide9.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2.xml"/><Relationship Id="rId5" Type="http://schemas.openxmlformats.org/officeDocument/2006/relationships/tags" Target="../tags/tag6.xml"/><Relationship Id="rId10" Type="http://schemas.openxmlformats.org/officeDocument/2006/relationships/image" Target="../media/image28.png"/><Relationship Id="rId4" Type="http://schemas.openxmlformats.org/officeDocument/2006/relationships/tags" Target="../tags/tag5.xml"/><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7.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0.xml"/><Relationship Id="rId7" Type="http://schemas.openxmlformats.org/officeDocument/2006/relationships/notesSlide" Target="../notesSlides/notesSlide13.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Layout" Target="../slideLayouts/slideLayout12.xml"/><Relationship Id="rId5" Type="http://schemas.openxmlformats.org/officeDocument/2006/relationships/tags" Target="../tags/tag12.xml"/><Relationship Id="rId10" Type="http://schemas.openxmlformats.org/officeDocument/2006/relationships/image" Target="../media/image31.png"/><Relationship Id="rId4" Type="http://schemas.openxmlformats.org/officeDocument/2006/relationships/tags" Target="../tags/tag11.xml"/><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3.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tags" Target="../tags/tag16.xml"/><Relationship Id="rId7" Type="http://schemas.openxmlformats.org/officeDocument/2006/relationships/tags" Target="../tags/tag20.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10" Type="http://schemas.openxmlformats.org/officeDocument/2006/relationships/image" Target="../media/image23.png"/><Relationship Id="rId4" Type="http://schemas.openxmlformats.org/officeDocument/2006/relationships/tags" Target="../tags/tag17.xml"/><Relationship Id="rId9"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21.xml"/><Relationship Id="rId6" Type="http://schemas.openxmlformats.org/officeDocument/2006/relationships/image" Target="../media/image26.png"/><Relationship Id="rId5" Type="http://schemas.openxmlformats.org/officeDocument/2006/relationships/image" Target="../media/image33.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tags" Target="../tags/tag24.xml"/><Relationship Id="rId7" Type="http://schemas.openxmlformats.org/officeDocument/2006/relationships/tags" Target="../tags/tag28.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10" Type="http://schemas.openxmlformats.org/officeDocument/2006/relationships/image" Target="../media/image23.png"/><Relationship Id="rId4" Type="http://schemas.openxmlformats.org/officeDocument/2006/relationships/tags" Target="../tags/tag25.xml"/><Relationship Id="rId9"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image" Target="../media/image42.png"/><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41.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image" Target="../media/image40.png"/><Relationship Id="rId5" Type="http://schemas.openxmlformats.org/officeDocument/2006/relationships/tags" Target="../tags/tag33.xml"/><Relationship Id="rId10" Type="http://schemas.openxmlformats.org/officeDocument/2006/relationships/slideLayout" Target="../slideLayouts/slideLayout12.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image" Target="../media/image43.png"/></Relationships>
</file>

<file path=ppt/slides/_rels/slide26.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image" Target="../media/image44.png"/><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notesSlide" Target="../notesSlides/notesSlide19.xml"/><Relationship Id="rId2" Type="http://schemas.openxmlformats.org/officeDocument/2006/relationships/tags" Target="../tags/tag39.xml"/><Relationship Id="rId16" Type="http://schemas.openxmlformats.org/officeDocument/2006/relationships/slideLayout" Target="../slideLayouts/slideLayout12.xml"/><Relationship Id="rId20" Type="http://schemas.openxmlformats.org/officeDocument/2006/relationships/image" Target="../media/image46.png"/><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tags" Target="../tags/tag52.xml"/><Relationship Id="rId10" Type="http://schemas.openxmlformats.org/officeDocument/2006/relationships/tags" Target="../tags/tag47.xml"/><Relationship Id="rId19" Type="http://schemas.openxmlformats.org/officeDocument/2006/relationships/image" Target="../media/image45.png"/><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2.xml"/><Relationship Id="rId1" Type="http://schemas.openxmlformats.org/officeDocument/2006/relationships/tags" Target="../tags/tag53.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54.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49.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notesSlide" Target="../notesSlides/notesSlide22.xml"/><Relationship Id="rId5" Type="http://schemas.openxmlformats.org/officeDocument/2006/relationships/slideLayout" Target="../slideLayouts/slideLayout12.xml"/><Relationship Id="rId4" Type="http://schemas.openxmlformats.org/officeDocument/2006/relationships/tags" Target="../tags/tag58.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62.xml"/><Relationship Id="rId6" Type="http://schemas.openxmlformats.org/officeDocument/2006/relationships/image" Target="../media/image60.png"/><Relationship Id="rId5" Type="http://schemas.openxmlformats.org/officeDocument/2006/relationships/image" Target="../media/image61.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60.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12.xml"/><Relationship Id="rId1" Type="http://schemas.openxmlformats.org/officeDocument/2006/relationships/tags" Target="../tags/tag65.xml"/><Relationship Id="rId5" Type="http://schemas.openxmlformats.org/officeDocument/2006/relationships/image" Target="../media/image60.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ags" Target="../tags/tag66.xml"/><Relationship Id="rId6" Type="http://schemas.openxmlformats.org/officeDocument/2006/relationships/image" Target="../media/image60.png"/><Relationship Id="rId5" Type="http://schemas.openxmlformats.org/officeDocument/2006/relationships/image" Target="../media/image63.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2.xml"/><Relationship Id="rId1" Type="http://schemas.openxmlformats.org/officeDocument/2006/relationships/tags" Target="../tags/tag67.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2.xml"/><Relationship Id="rId1" Type="http://schemas.openxmlformats.org/officeDocument/2006/relationships/tags" Target="../tags/tag68.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71.xml"/><Relationship Id="rId7" Type="http://schemas.openxmlformats.org/officeDocument/2006/relationships/image" Target="../media/image73.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72.png"/><Relationship Id="rId5" Type="http://schemas.openxmlformats.org/officeDocument/2006/relationships/notesSlide" Target="../notesSlides/notesSlide29.xml"/><Relationship Id="rId4"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74.xml"/><Relationship Id="rId7" Type="http://schemas.openxmlformats.org/officeDocument/2006/relationships/image" Target="../media/image75.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72.png"/><Relationship Id="rId5" Type="http://schemas.openxmlformats.org/officeDocument/2006/relationships/notesSlide" Target="../notesSlides/notesSlide30.xml"/><Relationship Id="rId4"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tags" Target="../tags/tag77.xml"/><Relationship Id="rId7" Type="http://schemas.openxmlformats.org/officeDocument/2006/relationships/notesSlide" Target="../notesSlides/notesSlide31.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Layout" Target="../slideLayouts/slideLayout12.xml"/><Relationship Id="rId5" Type="http://schemas.openxmlformats.org/officeDocument/2006/relationships/tags" Target="../tags/tag79.xml"/><Relationship Id="rId4" Type="http://schemas.openxmlformats.org/officeDocument/2006/relationships/tags" Target="../tags/tag78.xml"/></Relationships>
</file>

<file path=ppt/slides/_rels/slide52.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77.png"/><Relationship Id="rId4"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78.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notesSlide" Target="../notesSlides/notesSlide32.xml"/><Relationship Id="rId5" Type="http://schemas.openxmlformats.org/officeDocument/2006/relationships/slideLayout" Target="../slideLayouts/slideLayout12.xml"/><Relationship Id="rId4" Type="http://schemas.openxmlformats.org/officeDocument/2006/relationships/tags" Target="../tags/tag86.xml"/></Relationships>
</file>

<file path=ppt/slides/_rels/slide54.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 Id="rId5" Type="http://schemas.openxmlformats.org/officeDocument/2006/relationships/image" Target="../media/image77.png"/><Relationship Id="rId4"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notesSlide" Target="../notesSlides/notesSlide33.xml"/><Relationship Id="rId3" Type="http://schemas.openxmlformats.org/officeDocument/2006/relationships/tags" Target="../tags/tag92.xml"/><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slideLayout" Target="../slideLayouts/slideLayout12.xml"/><Relationship Id="rId2" Type="http://schemas.openxmlformats.org/officeDocument/2006/relationships/tags" Target="../tags/tag91.xml"/><Relationship Id="rId16" Type="http://schemas.openxmlformats.org/officeDocument/2006/relationships/tags" Target="../tags/tag105.xml"/><Relationship Id="rId20" Type="http://schemas.openxmlformats.org/officeDocument/2006/relationships/image" Target="../media/image54.png"/><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tags" Target="../tags/tag100.xml"/><Relationship Id="rId5" Type="http://schemas.openxmlformats.org/officeDocument/2006/relationships/tags" Target="../tags/tag94.xml"/><Relationship Id="rId15" Type="http://schemas.openxmlformats.org/officeDocument/2006/relationships/tags" Target="../tags/tag104.xml"/><Relationship Id="rId10" Type="http://schemas.openxmlformats.org/officeDocument/2006/relationships/tags" Target="../tags/tag99.xml"/><Relationship Id="rId19" Type="http://schemas.openxmlformats.org/officeDocument/2006/relationships/image" Target="../media/image79.png"/><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108.xml"/><Relationship Id="rId7" Type="http://schemas.openxmlformats.org/officeDocument/2006/relationships/image" Target="../media/image80.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Layout" Target="../slideLayouts/slideLayout12.xml"/><Relationship Id="rId5" Type="http://schemas.openxmlformats.org/officeDocument/2006/relationships/tags" Target="../tags/tag110.xml"/><Relationship Id="rId4" Type="http://schemas.openxmlformats.org/officeDocument/2006/relationships/tags" Target="../tags/tag109.xml"/><Relationship Id="rId9" Type="http://schemas.openxmlformats.org/officeDocument/2006/relationships/image" Target="../media/image82.png"/></Relationships>
</file>

<file path=ppt/slides/_rels/slide58.xml.rels><?xml version="1.0" encoding="UTF-8" standalone="yes"?>
<Relationships xmlns="http://schemas.openxmlformats.org/package/2006/relationships"><Relationship Id="rId8" Type="http://schemas.openxmlformats.org/officeDocument/2006/relationships/tags" Target="../tags/tag118.xml"/><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image" Target="../media/image85.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image" Target="../media/image84.png"/><Relationship Id="rId5" Type="http://schemas.openxmlformats.org/officeDocument/2006/relationships/tags" Target="../tags/tag115.xml"/><Relationship Id="rId10" Type="http://schemas.openxmlformats.org/officeDocument/2006/relationships/image" Target="../media/image83.png"/><Relationship Id="rId4" Type="http://schemas.openxmlformats.org/officeDocument/2006/relationships/tags" Target="../tags/tag114.xml"/><Relationship Id="rId9"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81.png"/><Relationship Id="rId5" Type="http://schemas.openxmlformats.org/officeDocument/2006/relationships/image" Target="../media/image86.png"/><Relationship Id="rId4"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124.xml"/><Relationship Id="rId7" Type="http://schemas.openxmlformats.org/officeDocument/2006/relationships/slideLayout" Target="../slideLayouts/slideLayout13.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5" Type="http://schemas.openxmlformats.org/officeDocument/2006/relationships/tags" Target="../tags/tag126.xml"/><Relationship Id="rId10" Type="http://schemas.openxmlformats.org/officeDocument/2006/relationships/image" Target="../media/image89.png"/><Relationship Id="rId4" Type="http://schemas.openxmlformats.org/officeDocument/2006/relationships/tags" Target="../tags/tag125.xml"/><Relationship Id="rId9" Type="http://schemas.openxmlformats.org/officeDocument/2006/relationships/image" Target="../media/image88.png"/></Relationships>
</file>

<file path=ppt/slides/_rels/slide6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tags" Target="../tags/tag130.xml"/><Relationship Id="rId7" Type="http://schemas.openxmlformats.org/officeDocument/2006/relationships/slideLayout" Target="../slideLayouts/slideLayout13.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9"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136.xml"/><Relationship Id="rId7" Type="http://schemas.openxmlformats.org/officeDocument/2006/relationships/slideLayout" Target="../slideLayouts/slideLayout13.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tags" Target="../tags/tag139.xml"/><Relationship Id="rId5" Type="http://schemas.openxmlformats.org/officeDocument/2006/relationships/tags" Target="../tags/tag138.xml"/><Relationship Id="rId10" Type="http://schemas.openxmlformats.org/officeDocument/2006/relationships/image" Target="../media/image89.png"/><Relationship Id="rId4" Type="http://schemas.openxmlformats.org/officeDocument/2006/relationships/tags" Target="../tags/tag137.xml"/><Relationship Id="rId9" Type="http://schemas.openxmlformats.org/officeDocument/2006/relationships/image" Target="../media/image88.png"/></Relationships>
</file>

<file path=ppt/slides/_rels/slide6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142.xml"/><Relationship Id="rId7" Type="http://schemas.openxmlformats.org/officeDocument/2006/relationships/image" Target="../media/image92.png"/><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slideLayout" Target="../slideLayouts/slideLayout13.xml"/><Relationship Id="rId5" Type="http://schemas.openxmlformats.org/officeDocument/2006/relationships/tags" Target="../tags/tag144.xml"/><Relationship Id="rId4" Type="http://schemas.openxmlformats.org/officeDocument/2006/relationships/tags" Target="../tags/tag143.xml"/></Relationships>
</file>

<file path=ppt/slides/_rels/slide64.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81.png"/><Relationship Id="rId5" Type="http://schemas.openxmlformats.org/officeDocument/2006/relationships/image" Target="../media/image86.png"/><Relationship Id="rId4"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image" Target="../media/image81.png"/><Relationship Id="rId5" Type="http://schemas.openxmlformats.org/officeDocument/2006/relationships/image" Target="../media/image93.png"/><Relationship Id="rId4"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95.png"/><Relationship Id="rId5" Type="http://schemas.openxmlformats.org/officeDocument/2006/relationships/image" Target="../media/image96.png"/><Relationship Id="rId4"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81.png"/><Relationship Id="rId5" Type="http://schemas.openxmlformats.org/officeDocument/2006/relationships/image" Target="../media/image93.png"/><Relationship Id="rId4"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tags" Target="../tags/tag162.xml"/><Relationship Id="rId7" Type="http://schemas.openxmlformats.org/officeDocument/2006/relationships/image" Target="../media/image54.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notesSlide" Target="../notesSlides/notesSlide34.xml"/><Relationship Id="rId5" Type="http://schemas.openxmlformats.org/officeDocument/2006/relationships/slideLayout" Target="../slideLayouts/slideLayout13.xml"/><Relationship Id="rId4" Type="http://schemas.openxmlformats.org/officeDocument/2006/relationships/tags" Target="../tags/tag16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tags" Target="../tags/tag165.xml"/><Relationship Id="rId1" Type="http://schemas.openxmlformats.org/officeDocument/2006/relationships/tags" Target="../tags/tag164.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623391" y="1810585"/>
            <a:ext cx="10945216" cy="864096"/>
          </a:xfrm>
        </p:spPr>
        <p:txBody>
          <a:bodyPr vert="horz" wrap="square" lIns="121920" tIns="60960" rIns="121920" bIns="60960" numCol="1" anchor="t" anchorCtr="0"/>
          <a:lstStyle/>
          <a:p>
            <a:pPr lvl="0" algn="ctr"/>
            <a:r>
              <a:rPr lang="en-US" altLang="zh-CN" sz="4800" dirty="0">
                <a:solidFill>
                  <a:srgbClr val="254061"/>
                </a:solidFill>
                <a:effectLst>
                  <a:outerShdw blurRad="38100" dist="38100" dir="2700000" algn="tl">
                    <a:srgbClr val="000000">
                      <a:alpha val="43137"/>
                    </a:srgbClr>
                  </a:outerShdw>
                </a:effectLst>
                <a:latin typeface="微软雅黑"/>
                <a:ea typeface="微软雅黑"/>
              </a:rPr>
              <a:t>ELF</a:t>
            </a:r>
            <a:r>
              <a:rPr lang="zh-CN" altLang="en-US" sz="4800" dirty="0">
                <a:solidFill>
                  <a:srgbClr val="254061"/>
                </a:solidFill>
                <a:effectLst>
                  <a:outerShdw blurRad="38100" dist="38100" dir="2700000" algn="tl">
                    <a:srgbClr val="000000">
                      <a:alpha val="43137"/>
                    </a:srgbClr>
                  </a:outerShdw>
                </a:effectLst>
                <a:latin typeface="微软雅黑"/>
                <a:ea typeface="微软雅黑"/>
              </a:rPr>
              <a:t>加载与运行</a:t>
            </a:r>
            <a:br>
              <a:rPr lang="zh-CN" altLang="en-US" sz="4800" dirty="0">
                <a:solidFill>
                  <a:srgbClr val="254061"/>
                </a:solidFill>
                <a:effectLst>
                  <a:outerShdw blurRad="38100" dist="38100" dir="2700000" algn="tl">
                    <a:srgbClr val="000000">
                      <a:alpha val="43137"/>
                    </a:srgbClr>
                  </a:outerShdw>
                </a:effectLst>
                <a:latin typeface="微软雅黑"/>
                <a:ea typeface="微软雅黑"/>
              </a:rPr>
            </a:br>
            <a:br>
              <a:rPr lang="en-US" dirty="0"/>
            </a:br>
            <a:endParaRPr lang="zh-CN" altLang="en-US" sz="3200" dirty="0">
              <a:solidFill>
                <a:srgbClr val="254061"/>
              </a:solidFill>
              <a:effectLst>
                <a:outerShdw blurRad="38100" dist="38100" dir="2700000" algn="tl">
                  <a:srgbClr val="000000">
                    <a:alpha val="43137"/>
                  </a:srgbClr>
                </a:outerShdw>
              </a:effectLst>
              <a:latin typeface="微软雅黑"/>
              <a:ea typeface="微软雅黑"/>
            </a:endParaRPr>
          </a:p>
        </p:txBody>
      </p:sp>
      <p:sp>
        <p:nvSpPr>
          <p:cNvPr id="2" name="Rectangle 2"/>
          <p:cNvSpPr txBox="1">
            <a:spLocks noChangeArrowheads="1"/>
          </p:cNvSpPr>
          <p:nvPr/>
        </p:nvSpPr>
        <p:spPr>
          <a:xfrm>
            <a:off x="4986757" y="6206655"/>
            <a:ext cx="1971576" cy="666751"/>
          </a:xfrm>
          <a:prstGeom prst="rect">
            <a:avLst/>
          </a:prstGeom>
          <a:noFill/>
          <a:ln>
            <a:noFill/>
          </a:ln>
        </p:spPr>
        <p:txBody>
          <a:bodyPr anchor="ctr"/>
          <a:lstStyle/>
          <a:p>
            <a:pPr algn="ctr" defTabSz="1219170"/>
            <a:fld id="{2860F326-4499-4A67-8F03-170333456A58}" type="datetime1">
              <a:rPr lang="en-US" altLang="zh-CN" sz="2133">
                <a:solidFill>
                  <a:srgbClr val="17375E"/>
                </a:solidFill>
                <a:latin typeface="Broadway"/>
                <a:ea typeface="华文行楷"/>
              </a:rPr>
              <a:pPr algn="ctr" defTabSz="1219170"/>
              <a:t>6/7/2023</a:t>
            </a:fld>
            <a:endParaRPr lang="en-US" sz="2133">
              <a:solidFill>
                <a:srgbClr val="17375E"/>
              </a:solidFill>
              <a:latin typeface="Broadway"/>
              <a:ea typeface="华文行楷"/>
            </a:endParaRPr>
          </a:p>
        </p:txBody>
      </p:sp>
      <p:grpSp>
        <p:nvGrpSpPr>
          <p:cNvPr id="7" name="组合 6">
            <a:extLst>
              <a:ext uri="{FF2B5EF4-FFF2-40B4-BE49-F238E27FC236}">
                <a16:creationId xmlns:a16="http://schemas.microsoft.com/office/drawing/2014/main" id="{4F018464-AAE5-4663-B2FF-22814387CF72}"/>
              </a:ext>
            </a:extLst>
          </p:cNvPr>
          <p:cNvGrpSpPr/>
          <p:nvPr/>
        </p:nvGrpSpPr>
        <p:grpSpPr>
          <a:xfrm>
            <a:off x="0" y="3670649"/>
            <a:ext cx="12192000" cy="2529859"/>
            <a:chOff x="0" y="2762588"/>
            <a:chExt cx="9144000" cy="1897394"/>
          </a:xfrm>
        </p:grpSpPr>
        <p:pic>
          <p:nvPicPr>
            <p:cNvPr id="4" name="图片 3">
              <a:extLst>
                <a:ext uri="{FF2B5EF4-FFF2-40B4-BE49-F238E27FC236}">
                  <a16:creationId xmlns:a16="http://schemas.microsoft.com/office/drawing/2014/main" id="{2B647894-CD4F-4FA2-B187-FCA4C09F86F4}"/>
                </a:ext>
              </a:extLst>
            </p:cNvPr>
            <p:cNvPicPr>
              <a:picLocks noChangeAspect="1"/>
            </p:cNvPicPr>
            <p:nvPr/>
          </p:nvPicPr>
          <p:blipFill>
            <a:blip r:embed="rId3"/>
            <a:stretch>
              <a:fillRect/>
            </a:stretch>
          </p:blipFill>
          <p:spPr>
            <a:xfrm>
              <a:off x="0" y="2931790"/>
              <a:ext cx="3059832" cy="1554009"/>
            </a:xfrm>
            <a:prstGeom prst="rect">
              <a:avLst/>
            </a:prstGeom>
          </p:spPr>
        </p:pic>
        <p:pic>
          <p:nvPicPr>
            <p:cNvPr id="6" name="图片 5">
              <a:extLst>
                <a:ext uri="{FF2B5EF4-FFF2-40B4-BE49-F238E27FC236}">
                  <a16:creationId xmlns:a16="http://schemas.microsoft.com/office/drawing/2014/main" id="{28A03D7B-164F-4C9F-9867-D689658162C4}"/>
                </a:ext>
              </a:extLst>
            </p:cNvPr>
            <p:cNvPicPr>
              <a:picLocks noChangeAspect="1"/>
            </p:cNvPicPr>
            <p:nvPr/>
          </p:nvPicPr>
          <p:blipFill>
            <a:blip r:embed="rId4"/>
            <a:stretch>
              <a:fillRect/>
            </a:stretch>
          </p:blipFill>
          <p:spPr>
            <a:xfrm>
              <a:off x="6028692" y="2934479"/>
              <a:ext cx="3115308" cy="1558630"/>
            </a:xfrm>
            <a:prstGeom prst="rect">
              <a:avLst/>
            </a:prstGeom>
          </p:spPr>
        </p:pic>
        <p:pic>
          <p:nvPicPr>
            <p:cNvPr id="5" name="图片 4">
              <a:extLst>
                <a:ext uri="{FF2B5EF4-FFF2-40B4-BE49-F238E27FC236}">
                  <a16:creationId xmlns:a16="http://schemas.microsoft.com/office/drawing/2014/main" id="{295B3FB4-D30E-47F8-8C9D-C8DD4EDC37E6}"/>
                </a:ext>
              </a:extLst>
            </p:cNvPr>
            <p:cNvPicPr>
              <a:picLocks noChangeAspect="1"/>
            </p:cNvPicPr>
            <p:nvPr/>
          </p:nvPicPr>
          <p:blipFill>
            <a:blip r:embed="rId5"/>
            <a:stretch>
              <a:fillRect/>
            </a:stretch>
          </p:blipFill>
          <p:spPr>
            <a:xfrm>
              <a:off x="3000374" y="2762588"/>
              <a:ext cx="3143251" cy="1897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4" name="组合 13">
            <a:extLst>
              <a:ext uri="{FF2B5EF4-FFF2-40B4-BE49-F238E27FC236}">
                <a16:creationId xmlns:a16="http://schemas.microsoft.com/office/drawing/2014/main" id="{7BC1E073-CE8A-4C78-A1AB-394008508CD2}"/>
              </a:ext>
            </a:extLst>
          </p:cNvPr>
          <p:cNvGrpSpPr/>
          <p:nvPr/>
        </p:nvGrpSpPr>
        <p:grpSpPr>
          <a:xfrm>
            <a:off x="3311691" y="163187"/>
            <a:ext cx="4437053" cy="769536"/>
            <a:chOff x="2483768" y="122390"/>
            <a:chExt cx="3327790" cy="577152"/>
          </a:xfrm>
        </p:grpSpPr>
        <p:pic>
          <p:nvPicPr>
            <p:cNvPr id="3" name="图片 2">
              <a:extLst>
                <a:ext uri="{FF2B5EF4-FFF2-40B4-BE49-F238E27FC236}">
                  <a16:creationId xmlns:a16="http://schemas.microsoft.com/office/drawing/2014/main" id="{57289174-A8A6-4188-88A8-EA01ECDB7586}"/>
                </a:ext>
              </a:extLst>
            </p:cNvPr>
            <p:cNvPicPr>
              <a:picLocks noChangeAspect="1"/>
            </p:cNvPicPr>
            <p:nvPr/>
          </p:nvPicPr>
          <p:blipFill>
            <a:blip r:embed="rId6"/>
            <a:stretch>
              <a:fillRect/>
            </a:stretch>
          </p:blipFill>
          <p:spPr>
            <a:xfrm>
              <a:off x="3147262" y="238477"/>
              <a:ext cx="2664296" cy="311140"/>
            </a:xfrm>
            <a:prstGeom prst="rect">
              <a:avLst/>
            </a:prstGeom>
          </p:spPr>
        </p:pic>
        <p:pic>
          <p:nvPicPr>
            <p:cNvPr id="8" name="图片 7">
              <a:extLst>
                <a:ext uri="{FF2B5EF4-FFF2-40B4-BE49-F238E27FC236}">
                  <a16:creationId xmlns:a16="http://schemas.microsoft.com/office/drawing/2014/main" id="{26A49076-80F6-4533-B789-F02377856BDF}"/>
                </a:ext>
              </a:extLst>
            </p:cNvPr>
            <p:cNvPicPr>
              <a:picLocks noChangeAspect="1"/>
            </p:cNvPicPr>
            <p:nvPr/>
          </p:nvPicPr>
          <p:blipFill>
            <a:blip r:embed="rId7"/>
            <a:stretch>
              <a:fillRect/>
            </a:stretch>
          </p:blipFill>
          <p:spPr>
            <a:xfrm>
              <a:off x="2483768" y="122390"/>
              <a:ext cx="576064" cy="577152"/>
            </a:xfrm>
            <a:prstGeom prst="rect">
              <a:avLst/>
            </a:prstGeom>
          </p:spPr>
        </p:pic>
      </p:grpSp>
      <p:sp>
        <p:nvSpPr>
          <p:cNvPr id="10" name="文本框 9">
            <a:extLst>
              <a:ext uri="{FF2B5EF4-FFF2-40B4-BE49-F238E27FC236}">
                <a16:creationId xmlns:a16="http://schemas.microsoft.com/office/drawing/2014/main" id="{F73E020C-652E-F090-2132-8EA3B99EB2EE}"/>
              </a:ext>
            </a:extLst>
          </p:cNvPr>
          <p:cNvSpPr txBox="1"/>
          <p:nvPr/>
        </p:nvSpPr>
        <p:spPr>
          <a:xfrm>
            <a:off x="6958333" y="3002685"/>
            <a:ext cx="4645664" cy="369332"/>
          </a:xfrm>
          <a:prstGeom prst="rect">
            <a:avLst/>
          </a:prstGeom>
          <a:noFill/>
        </p:spPr>
        <p:txBody>
          <a:bodyPr wrap="square">
            <a:spAutoFit/>
          </a:bodyPr>
          <a:lstStyle/>
          <a:p>
            <a:pPr algn="l"/>
            <a:r>
              <a:rPr lang="zh-CN" altLang="en-US" sz="1800" dirty="0">
                <a:latin typeface="微软雅黑" panose="020B0503020204020204" pitchFamily="34" charset="-122"/>
                <a:ea typeface="微软雅黑" panose="020B0503020204020204" pitchFamily="34" charset="-122"/>
              </a:rPr>
              <a:t>陈嘉如，董益帆，何雨晴，何肖雅，王艺霖</a:t>
            </a:r>
          </a:p>
        </p:txBody>
      </p:sp>
    </p:spTree>
    <p:extLst>
      <p:ext uri="{BB962C8B-B14F-4D97-AF65-F5344CB8AC3E}">
        <p14:creationId xmlns:p14="http://schemas.microsoft.com/office/powerpoint/2010/main" val="46504866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6879" y="142504"/>
            <a:ext cx="5474524" cy="584775"/>
          </a:xfrm>
          <a:prstGeom prst="rect">
            <a:avLst/>
          </a:prstGeom>
          <a:noFill/>
        </p:spPr>
        <p:txBody>
          <a:bodyPr wrap="square" rtlCol="0">
            <a:spAutoFit/>
          </a:bodyPr>
          <a:lstStyle/>
          <a:p>
            <a:r>
              <a:rPr lang="en-US" altLang="zh-CN" sz="3200" dirty="0"/>
              <a:t>ELF</a:t>
            </a:r>
            <a:r>
              <a:rPr lang="zh-CN" altLang="en-US" sz="3200" dirty="0"/>
              <a:t>解析</a:t>
            </a:r>
            <a:r>
              <a:rPr lang="en-US" altLang="zh-CN" sz="3200" dirty="0"/>
              <a:t>——ELF Header</a:t>
            </a:r>
            <a:endParaRPr lang="zh-CN" altLang="en-US" sz="3200" dirty="0"/>
          </a:p>
        </p:txBody>
      </p:sp>
      <p:pic>
        <p:nvPicPr>
          <p:cNvPr id="3" name="图片 2"/>
          <p:cNvPicPr>
            <a:picLocks noChangeAspect="1"/>
          </p:cNvPicPr>
          <p:nvPr/>
        </p:nvPicPr>
        <p:blipFill>
          <a:blip r:embed="rId3"/>
          <a:stretch>
            <a:fillRect/>
          </a:stretch>
        </p:blipFill>
        <p:spPr>
          <a:xfrm>
            <a:off x="-224061" y="1266674"/>
            <a:ext cx="4633468" cy="4503800"/>
          </a:xfrm>
          <a:prstGeom prst="rect">
            <a:avLst/>
          </a:prstGeom>
        </p:spPr>
      </p:pic>
      <p:pic>
        <p:nvPicPr>
          <p:cNvPr id="4" name="图片 3"/>
          <p:cNvPicPr>
            <a:picLocks noChangeAspect="1"/>
          </p:cNvPicPr>
          <p:nvPr/>
        </p:nvPicPr>
        <p:blipFill>
          <a:blip r:embed="rId4"/>
          <a:stretch>
            <a:fillRect/>
          </a:stretch>
        </p:blipFill>
        <p:spPr>
          <a:xfrm>
            <a:off x="4833263" y="1947956"/>
            <a:ext cx="7350811" cy="2461614"/>
          </a:xfrm>
          <a:prstGeom prst="rect">
            <a:avLst/>
          </a:prstGeom>
        </p:spPr>
      </p:pic>
      <p:sp>
        <p:nvSpPr>
          <p:cNvPr id="5" name="箭头: 右 4"/>
          <p:cNvSpPr/>
          <p:nvPr/>
        </p:nvSpPr>
        <p:spPr>
          <a:xfrm>
            <a:off x="3665675" y="2743603"/>
            <a:ext cx="1193832" cy="435160"/>
          </a:xfrm>
          <a:prstGeom prst="rightArrow">
            <a:avLst>
              <a:gd name="adj1" fmla="val 50000"/>
              <a:gd name="adj2" fmla="val 57143"/>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05451" y="2986726"/>
            <a:ext cx="991588" cy="4351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70764" y="308758"/>
            <a:ext cx="2375065" cy="1330037"/>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表示具体</a:t>
            </a:r>
            <a:r>
              <a:rPr lang="en-US" altLang="zh-CN" dirty="0">
                <a:solidFill>
                  <a:schemeClr val="tx1"/>
                </a:solidFill>
              </a:rPr>
              <a:t>ELF</a:t>
            </a:r>
            <a:r>
              <a:rPr lang="zh-CN" altLang="en-US" dirty="0">
                <a:solidFill>
                  <a:schemeClr val="tx1"/>
                </a:solidFill>
              </a:rPr>
              <a:t>类型，可重定位文件</a:t>
            </a:r>
            <a:r>
              <a:rPr lang="en-US" altLang="zh-CN" dirty="0">
                <a:solidFill>
                  <a:schemeClr val="tx1"/>
                </a:solidFill>
              </a:rPr>
              <a:t>/</a:t>
            </a:r>
            <a:r>
              <a:rPr lang="zh-CN" altLang="en-US" dirty="0">
                <a:solidFill>
                  <a:schemeClr val="tx1"/>
                </a:solidFill>
              </a:rPr>
              <a:t>可执行文件</a:t>
            </a:r>
            <a:r>
              <a:rPr lang="en-US" altLang="zh-CN" dirty="0">
                <a:solidFill>
                  <a:schemeClr val="tx1"/>
                </a:solidFill>
              </a:rPr>
              <a:t>/</a:t>
            </a:r>
            <a:r>
              <a:rPr lang="zh-CN" altLang="en-US" dirty="0">
                <a:solidFill>
                  <a:schemeClr val="tx1"/>
                </a:solidFill>
              </a:rPr>
              <a:t>共享库文件</a:t>
            </a:r>
          </a:p>
        </p:txBody>
      </p:sp>
      <p:cxnSp>
        <p:nvCxnSpPr>
          <p:cNvPr id="8" name="直接箭头连接符 7"/>
          <p:cNvCxnSpPr>
            <a:stCxn id="6" idx="0"/>
            <a:endCxn id="7" idx="2"/>
          </p:cNvCxnSpPr>
          <p:nvPr/>
        </p:nvCxnSpPr>
        <p:spPr>
          <a:xfrm flipV="1">
            <a:off x="5501245" y="1638795"/>
            <a:ext cx="757052" cy="13479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070763" y="2533672"/>
            <a:ext cx="6875813" cy="4530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238010" y="508658"/>
            <a:ext cx="2375065" cy="1330037"/>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含前</a:t>
            </a:r>
            <a:r>
              <a:rPr lang="en-US" altLang="zh-CN" dirty="0">
                <a:solidFill>
                  <a:schemeClr val="tx1"/>
                </a:solidFill>
              </a:rPr>
              <a:t>16</a:t>
            </a:r>
            <a:r>
              <a:rPr lang="zh-CN" altLang="en-US" dirty="0">
                <a:solidFill>
                  <a:schemeClr val="tx1"/>
                </a:solidFill>
              </a:rPr>
              <a:t>个字节，其中前</a:t>
            </a:r>
            <a:r>
              <a:rPr lang="en-US" altLang="zh-CN" dirty="0">
                <a:solidFill>
                  <a:schemeClr val="tx1"/>
                </a:solidFill>
              </a:rPr>
              <a:t>4</a:t>
            </a:r>
            <a:r>
              <a:rPr lang="zh-CN" altLang="en-US" dirty="0">
                <a:solidFill>
                  <a:schemeClr val="tx1"/>
                </a:solidFill>
              </a:rPr>
              <a:t>个字节判断当前文件是否为</a:t>
            </a:r>
            <a:r>
              <a:rPr lang="en-US" altLang="zh-CN" dirty="0">
                <a:solidFill>
                  <a:schemeClr val="tx1"/>
                </a:solidFill>
              </a:rPr>
              <a:t>ELF</a:t>
            </a:r>
            <a:r>
              <a:rPr lang="zh-CN" altLang="en-US" dirty="0">
                <a:solidFill>
                  <a:schemeClr val="tx1"/>
                </a:solidFill>
              </a:rPr>
              <a:t>格式</a:t>
            </a:r>
          </a:p>
        </p:txBody>
      </p:sp>
      <p:cxnSp>
        <p:nvCxnSpPr>
          <p:cNvPr id="11" name="直接箭头连接符 10"/>
          <p:cNvCxnSpPr>
            <a:endCxn id="10" idx="2"/>
          </p:cNvCxnSpPr>
          <p:nvPr/>
        </p:nvCxnSpPr>
        <p:spPr>
          <a:xfrm flipH="1" flipV="1">
            <a:off x="8425543" y="1838695"/>
            <a:ext cx="109369" cy="6949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864074" y="3860658"/>
            <a:ext cx="991588" cy="4351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879771" y="2993840"/>
            <a:ext cx="2792354" cy="428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a:stCxn id="13" idx="0"/>
          </p:cNvCxnSpPr>
          <p:nvPr/>
        </p:nvCxnSpPr>
        <p:spPr>
          <a:xfrm flipH="1" flipV="1">
            <a:off x="7094227" y="1915380"/>
            <a:ext cx="181721" cy="10784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954385" y="532681"/>
            <a:ext cx="2375065" cy="1330037"/>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cpu</a:t>
            </a:r>
            <a:r>
              <a:rPr lang="zh-CN" altLang="en-US" dirty="0">
                <a:solidFill>
                  <a:schemeClr val="tx1"/>
                </a:solidFill>
              </a:rPr>
              <a:t>架构和文件版本号</a:t>
            </a:r>
          </a:p>
        </p:txBody>
      </p:sp>
      <p:cxnSp>
        <p:nvCxnSpPr>
          <p:cNvPr id="16" name="直接箭头连接符 15"/>
          <p:cNvCxnSpPr/>
          <p:nvPr/>
        </p:nvCxnSpPr>
        <p:spPr>
          <a:xfrm flipH="1" flipV="1">
            <a:off x="5712977" y="2879072"/>
            <a:ext cx="209305" cy="5499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534912" y="3000955"/>
            <a:ext cx="1762974" cy="4351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249950" y="1032541"/>
            <a:ext cx="2118425" cy="115987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程序入口函数地址，通过进程虚拟地址空间地址表达</a:t>
            </a:r>
            <a:endParaRPr lang="zh-CN" altLang="en-US" dirty="0">
              <a:solidFill>
                <a:schemeClr val="tx1"/>
              </a:solidFill>
            </a:endParaRPr>
          </a:p>
        </p:txBody>
      </p:sp>
      <p:cxnSp>
        <p:nvCxnSpPr>
          <p:cNvPr id="19" name="直接箭头连接符 18"/>
          <p:cNvCxnSpPr>
            <a:stCxn id="17" idx="0"/>
          </p:cNvCxnSpPr>
          <p:nvPr/>
        </p:nvCxnSpPr>
        <p:spPr>
          <a:xfrm flipH="1" flipV="1">
            <a:off x="9360783" y="2224993"/>
            <a:ext cx="55616" cy="7759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0217092" y="3000955"/>
            <a:ext cx="1776590" cy="4530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9634946" y="1172648"/>
            <a:ext cx="2197825" cy="1157353"/>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program header table</a:t>
            </a:r>
            <a:r>
              <a:rPr lang="zh-CN" altLang="en-US">
                <a:solidFill>
                  <a:schemeClr val="tx1"/>
                </a:solidFill>
              </a:rPr>
              <a:t>在文件内的偏移位置</a:t>
            </a:r>
            <a:endParaRPr lang="zh-CN" altLang="en-US" dirty="0">
              <a:solidFill>
                <a:schemeClr val="tx1"/>
              </a:solidFill>
            </a:endParaRPr>
          </a:p>
        </p:txBody>
      </p:sp>
      <p:cxnSp>
        <p:nvCxnSpPr>
          <p:cNvPr id="22" name="直接箭头连接符 21"/>
          <p:cNvCxnSpPr>
            <a:stCxn id="20" idx="0"/>
          </p:cNvCxnSpPr>
          <p:nvPr/>
        </p:nvCxnSpPr>
        <p:spPr>
          <a:xfrm flipH="1" flipV="1">
            <a:off x="10779645" y="2304540"/>
            <a:ext cx="325742" cy="6964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005450" y="3398672"/>
            <a:ext cx="1833665" cy="4351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674270" y="1672710"/>
            <a:ext cx="2164845" cy="1159876"/>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section header table</a:t>
            </a:r>
            <a:r>
              <a:rPr lang="zh-CN" altLang="en-US" dirty="0">
                <a:solidFill>
                  <a:schemeClr val="tx1"/>
                </a:solidFill>
              </a:rPr>
              <a:t>在文件内的偏移位置</a:t>
            </a:r>
          </a:p>
        </p:txBody>
      </p:sp>
      <p:sp>
        <p:nvSpPr>
          <p:cNvPr id="25" name="矩形 24"/>
          <p:cNvSpPr/>
          <p:nvPr/>
        </p:nvSpPr>
        <p:spPr>
          <a:xfrm>
            <a:off x="6817524" y="3418302"/>
            <a:ext cx="1717387" cy="4530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685592" y="4613241"/>
            <a:ext cx="2267439" cy="99980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CPU</a:t>
            </a:r>
            <a:r>
              <a:rPr lang="zh-CN" altLang="en-US" dirty="0">
                <a:solidFill>
                  <a:schemeClr val="tx1"/>
                </a:solidFill>
              </a:rPr>
              <a:t>处理器架构相关的信息</a:t>
            </a:r>
          </a:p>
        </p:txBody>
      </p:sp>
      <p:cxnSp>
        <p:nvCxnSpPr>
          <p:cNvPr id="27" name="直接箭头连接符 26"/>
          <p:cNvCxnSpPr>
            <a:stCxn id="25" idx="2"/>
            <a:endCxn id="26" idx="0"/>
          </p:cNvCxnSpPr>
          <p:nvPr/>
        </p:nvCxnSpPr>
        <p:spPr>
          <a:xfrm>
            <a:off x="7676218" y="3871356"/>
            <a:ext cx="143094" cy="7418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8480227" y="3425416"/>
            <a:ext cx="913378" cy="490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275090" y="4416684"/>
            <a:ext cx="1480713" cy="901869"/>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ELF header</a:t>
            </a:r>
            <a:r>
              <a:rPr lang="zh-CN" altLang="en-US">
                <a:solidFill>
                  <a:schemeClr val="tx1"/>
                </a:solidFill>
              </a:rPr>
              <a:t>自身的长度</a:t>
            </a:r>
            <a:endParaRPr lang="zh-CN" altLang="en-US" dirty="0">
              <a:solidFill>
                <a:schemeClr val="tx1"/>
              </a:solidFill>
            </a:endParaRPr>
          </a:p>
        </p:txBody>
      </p:sp>
      <p:cxnSp>
        <p:nvCxnSpPr>
          <p:cNvPr id="30" name="直接箭头连接符 29"/>
          <p:cNvCxnSpPr>
            <a:endCxn id="29" idx="0"/>
          </p:cNvCxnSpPr>
          <p:nvPr/>
        </p:nvCxnSpPr>
        <p:spPr>
          <a:xfrm>
            <a:off x="8936916" y="3931663"/>
            <a:ext cx="78531" cy="4850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9387623" y="3392364"/>
            <a:ext cx="1776589" cy="4646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9170745" y="4440437"/>
            <a:ext cx="2375065" cy="1330037"/>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program header table</a:t>
            </a:r>
            <a:r>
              <a:rPr lang="zh-CN" altLang="en-US" dirty="0">
                <a:solidFill>
                  <a:schemeClr val="tx1"/>
                </a:solidFill>
              </a:rPr>
              <a:t>中每个元素的大小及元素个数</a:t>
            </a:r>
          </a:p>
        </p:txBody>
      </p:sp>
      <p:cxnSp>
        <p:nvCxnSpPr>
          <p:cNvPr id="33" name="直接箭头连接符 32"/>
          <p:cNvCxnSpPr>
            <a:stCxn id="31" idx="2"/>
            <a:endCxn id="32" idx="0"/>
          </p:cNvCxnSpPr>
          <p:nvPr/>
        </p:nvCxnSpPr>
        <p:spPr>
          <a:xfrm>
            <a:off x="10275918" y="3857046"/>
            <a:ext cx="82360" cy="5833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1047666" y="3427745"/>
            <a:ext cx="991588" cy="4351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5005450" y="3875260"/>
            <a:ext cx="991588" cy="4351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0334450" y="4375792"/>
            <a:ext cx="1873452" cy="1100941"/>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section header table</a:t>
            </a:r>
            <a:r>
              <a:rPr lang="zh-CN" altLang="en-US">
                <a:solidFill>
                  <a:schemeClr val="tx1"/>
                </a:solidFill>
              </a:rPr>
              <a:t>中每个元素的大小</a:t>
            </a:r>
            <a:endParaRPr lang="zh-CN" altLang="en-US" dirty="0">
              <a:solidFill>
                <a:schemeClr val="tx1"/>
              </a:solidFill>
            </a:endParaRPr>
          </a:p>
        </p:txBody>
      </p:sp>
      <p:cxnSp>
        <p:nvCxnSpPr>
          <p:cNvPr id="37" name="直接箭头连接符 36"/>
          <p:cNvCxnSpPr>
            <a:endCxn id="36" idx="0"/>
          </p:cNvCxnSpPr>
          <p:nvPr/>
        </p:nvCxnSpPr>
        <p:spPr>
          <a:xfrm flipH="1">
            <a:off x="11271176" y="3886658"/>
            <a:ext cx="191481" cy="4891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4530751" y="4995286"/>
            <a:ext cx="1914979" cy="1084001"/>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section header table</a:t>
            </a:r>
            <a:r>
              <a:rPr lang="zh-CN" altLang="en-US">
                <a:solidFill>
                  <a:schemeClr val="tx1"/>
                </a:solidFill>
              </a:rPr>
              <a:t>中元素的个数</a:t>
            </a:r>
            <a:endParaRPr lang="zh-CN" altLang="en-US" dirty="0">
              <a:solidFill>
                <a:schemeClr val="tx1"/>
              </a:solidFill>
            </a:endParaRPr>
          </a:p>
        </p:txBody>
      </p:sp>
      <p:cxnSp>
        <p:nvCxnSpPr>
          <p:cNvPr id="39" name="直接箭头连接符 38"/>
          <p:cNvCxnSpPr>
            <a:stCxn id="35" idx="2"/>
            <a:endCxn id="38" idx="0"/>
          </p:cNvCxnSpPr>
          <p:nvPr/>
        </p:nvCxnSpPr>
        <p:spPr>
          <a:xfrm flipH="1">
            <a:off x="5488241" y="4310420"/>
            <a:ext cx="13003" cy="6848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802242" y="4853918"/>
            <a:ext cx="2255134" cy="1056364"/>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string table</a:t>
            </a:r>
            <a:r>
              <a:rPr lang="zh-CN" altLang="en-US">
                <a:solidFill>
                  <a:schemeClr val="tx1"/>
                </a:solidFill>
              </a:rPr>
              <a:t>在</a:t>
            </a:r>
            <a:r>
              <a:rPr lang="en-US" altLang="zh-CN">
                <a:solidFill>
                  <a:schemeClr val="tx1"/>
                </a:solidFill>
              </a:rPr>
              <a:t>section header table</a:t>
            </a:r>
            <a:r>
              <a:rPr lang="zh-CN" altLang="en-US">
                <a:solidFill>
                  <a:schemeClr val="tx1"/>
                </a:solidFill>
              </a:rPr>
              <a:t>中的下标</a:t>
            </a:r>
            <a:endParaRPr lang="zh-CN" altLang="en-US" dirty="0">
              <a:solidFill>
                <a:schemeClr val="tx1"/>
              </a:solidFill>
            </a:endParaRPr>
          </a:p>
        </p:txBody>
      </p:sp>
      <p:cxnSp>
        <p:nvCxnSpPr>
          <p:cNvPr id="41" name="直接箭头连接符 40"/>
          <p:cNvCxnSpPr>
            <a:stCxn id="12" idx="2"/>
            <a:endCxn id="40" idx="0"/>
          </p:cNvCxnSpPr>
          <p:nvPr/>
        </p:nvCxnSpPr>
        <p:spPr>
          <a:xfrm>
            <a:off x="6359868" y="4295818"/>
            <a:ext cx="569941" cy="5581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p:nvPicPr>
        <p:blipFill>
          <a:blip r:embed="rId5"/>
          <a:stretch>
            <a:fillRect/>
          </a:stretch>
        </p:blipFill>
        <p:spPr>
          <a:xfrm>
            <a:off x="0" y="4355872"/>
            <a:ext cx="12192000" cy="2502128"/>
          </a:xfrm>
          <a:prstGeom prst="rect">
            <a:avLst/>
          </a:prstGeom>
        </p:spPr>
      </p:pic>
      <p:sp>
        <p:nvSpPr>
          <p:cNvPr id="43" name="矩形 42"/>
          <p:cNvSpPr/>
          <p:nvPr/>
        </p:nvSpPr>
        <p:spPr>
          <a:xfrm>
            <a:off x="825178" y="1298439"/>
            <a:ext cx="2543689" cy="6807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p:cNvSpPr/>
          <p:nvPr/>
        </p:nvSpPr>
        <p:spPr>
          <a:xfrm>
            <a:off x="4117725" y="5345051"/>
            <a:ext cx="3310503" cy="1970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p:cNvSpPr/>
          <p:nvPr/>
        </p:nvSpPr>
        <p:spPr>
          <a:xfrm>
            <a:off x="145865" y="5340239"/>
            <a:ext cx="3310503" cy="1970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矩形 45"/>
          <p:cNvSpPr/>
          <p:nvPr/>
        </p:nvSpPr>
        <p:spPr>
          <a:xfrm>
            <a:off x="8231024" y="5325138"/>
            <a:ext cx="3310503" cy="1970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3"/>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4"/>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5"/>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ppt_x"/>
                                          </p:val>
                                        </p:tav>
                                        <p:tav tm="100000">
                                          <p:val>
                                            <p:strVal val="#ppt_x"/>
                                          </p:val>
                                        </p:tav>
                                      </p:tavLst>
                                    </p:anim>
                                    <p:anim calcmode="lin" valueType="num">
                                      <p:cBhvr additive="base">
                                        <p:cTn id="74" dur="500" fill="hold"/>
                                        <p:tgtEl>
                                          <p:spTgt spid="17"/>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fill="hold"/>
                                        <p:tgtEl>
                                          <p:spTgt spid="19"/>
                                        </p:tgtEl>
                                        <p:attrNameLst>
                                          <p:attrName>ppt_x</p:attrName>
                                        </p:attrNameLst>
                                      </p:cBhvr>
                                      <p:tavLst>
                                        <p:tav tm="0">
                                          <p:val>
                                            <p:strVal val="#ppt_x"/>
                                          </p:val>
                                        </p:tav>
                                        <p:tav tm="100000">
                                          <p:val>
                                            <p:strVal val="#ppt_x"/>
                                          </p:val>
                                        </p:tav>
                                      </p:tavLst>
                                    </p:anim>
                                    <p:anim calcmode="lin" valueType="num">
                                      <p:cBhvr additive="base">
                                        <p:cTn id="78" dur="500" fill="hold"/>
                                        <p:tgtEl>
                                          <p:spTgt spid="1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additive="base">
                                        <p:cTn id="81" dur="500" fill="hold"/>
                                        <p:tgtEl>
                                          <p:spTgt spid="18"/>
                                        </p:tgtEl>
                                        <p:attrNameLst>
                                          <p:attrName>ppt_x</p:attrName>
                                        </p:attrNameLst>
                                      </p:cBhvr>
                                      <p:tavLst>
                                        <p:tav tm="0">
                                          <p:val>
                                            <p:strVal val="#ppt_x"/>
                                          </p:val>
                                        </p:tav>
                                        <p:tav tm="100000">
                                          <p:val>
                                            <p:strVal val="#ppt_x"/>
                                          </p:val>
                                        </p:tav>
                                      </p:tavLst>
                                    </p:anim>
                                    <p:anim calcmode="lin" valueType="num">
                                      <p:cBhvr additive="base">
                                        <p:cTn id="8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7"/>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9"/>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8"/>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additive="base">
                                        <p:cTn id="95" dur="500" fill="hold"/>
                                        <p:tgtEl>
                                          <p:spTgt spid="23"/>
                                        </p:tgtEl>
                                        <p:attrNameLst>
                                          <p:attrName>ppt_x</p:attrName>
                                        </p:attrNameLst>
                                      </p:cBhvr>
                                      <p:tavLst>
                                        <p:tav tm="0">
                                          <p:val>
                                            <p:strVal val="#ppt_x"/>
                                          </p:val>
                                        </p:tav>
                                        <p:tav tm="100000">
                                          <p:val>
                                            <p:strVal val="#ppt_x"/>
                                          </p:val>
                                        </p:tav>
                                      </p:tavLst>
                                    </p:anim>
                                    <p:anim calcmode="lin" valueType="num">
                                      <p:cBhvr additive="base">
                                        <p:cTn id="96" dur="500" fill="hold"/>
                                        <p:tgtEl>
                                          <p:spTgt spid="23"/>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16"/>
                                        </p:tgtEl>
                                        <p:attrNameLst>
                                          <p:attrName>style.visibility</p:attrName>
                                        </p:attrNameLst>
                                      </p:cBhvr>
                                      <p:to>
                                        <p:strVal val="visible"/>
                                      </p:to>
                                    </p:set>
                                    <p:anim calcmode="lin" valueType="num">
                                      <p:cBhvr additive="base">
                                        <p:cTn id="99" dur="500" fill="hold"/>
                                        <p:tgtEl>
                                          <p:spTgt spid="16"/>
                                        </p:tgtEl>
                                        <p:attrNameLst>
                                          <p:attrName>ppt_x</p:attrName>
                                        </p:attrNameLst>
                                      </p:cBhvr>
                                      <p:tavLst>
                                        <p:tav tm="0">
                                          <p:val>
                                            <p:strVal val="#ppt_x"/>
                                          </p:val>
                                        </p:tav>
                                        <p:tav tm="100000">
                                          <p:val>
                                            <p:strVal val="#ppt_x"/>
                                          </p:val>
                                        </p:tav>
                                      </p:tavLst>
                                    </p:anim>
                                    <p:anim calcmode="lin" valueType="num">
                                      <p:cBhvr additive="base">
                                        <p:cTn id="100" dur="500" fill="hold"/>
                                        <p:tgtEl>
                                          <p:spTgt spid="16"/>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24"/>
                                        </p:tgtEl>
                                        <p:attrNameLst>
                                          <p:attrName>style.visibility</p:attrName>
                                        </p:attrNameLst>
                                      </p:cBhvr>
                                      <p:to>
                                        <p:strVal val="visible"/>
                                      </p:to>
                                    </p:set>
                                    <p:anim calcmode="lin" valueType="num">
                                      <p:cBhvr additive="base">
                                        <p:cTn id="103" dur="500" fill="hold"/>
                                        <p:tgtEl>
                                          <p:spTgt spid="24"/>
                                        </p:tgtEl>
                                        <p:attrNameLst>
                                          <p:attrName>ppt_x</p:attrName>
                                        </p:attrNameLst>
                                      </p:cBhvr>
                                      <p:tavLst>
                                        <p:tav tm="0">
                                          <p:val>
                                            <p:strVal val="#ppt_x"/>
                                          </p:val>
                                        </p:tav>
                                        <p:tav tm="100000">
                                          <p:val>
                                            <p:strVal val="#ppt_x"/>
                                          </p:val>
                                        </p:tav>
                                      </p:tavLst>
                                    </p:anim>
                                    <p:anim calcmode="lin" valueType="num">
                                      <p:cBhvr additive="base">
                                        <p:cTn id="104" dur="500" fill="hold"/>
                                        <p:tgtEl>
                                          <p:spTgt spid="24"/>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20"/>
                                        </p:tgtEl>
                                        <p:attrNameLst>
                                          <p:attrName>style.visibility</p:attrName>
                                        </p:attrNameLst>
                                      </p:cBhvr>
                                      <p:to>
                                        <p:strVal val="visible"/>
                                      </p:to>
                                    </p:set>
                                    <p:anim calcmode="lin" valueType="num">
                                      <p:cBhvr additive="base">
                                        <p:cTn id="107" dur="500" fill="hold"/>
                                        <p:tgtEl>
                                          <p:spTgt spid="20"/>
                                        </p:tgtEl>
                                        <p:attrNameLst>
                                          <p:attrName>ppt_x</p:attrName>
                                        </p:attrNameLst>
                                      </p:cBhvr>
                                      <p:tavLst>
                                        <p:tav tm="0">
                                          <p:val>
                                            <p:strVal val="#ppt_x"/>
                                          </p:val>
                                        </p:tav>
                                        <p:tav tm="100000">
                                          <p:val>
                                            <p:strVal val="#ppt_x"/>
                                          </p:val>
                                        </p:tav>
                                      </p:tavLst>
                                    </p:anim>
                                    <p:anim calcmode="lin" valueType="num">
                                      <p:cBhvr additive="base">
                                        <p:cTn id="108" dur="500" fill="hold"/>
                                        <p:tgtEl>
                                          <p:spTgt spid="20"/>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22"/>
                                        </p:tgtEl>
                                        <p:attrNameLst>
                                          <p:attrName>style.visibility</p:attrName>
                                        </p:attrNameLst>
                                      </p:cBhvr>
                                      <p:to>
                                        <p:strVal val="visible"/>
                                      </p:to>
                                    </p:set>
                                    <p:anim calcmode="lin" valueType="num">
                                      <p:cBhvr additive="base">
                                        <p:cTn id="111" dur="500" fill="hold"/>
                                        <p:tgtEl>
                                          <p:spTgt spid="22"/>
                                        </p:tgtEl>
                                        <p:attrNameLst>
                                          <p:attrName>ppt_x</p:attrName>
                                        </p:attrNameLst>
                                      </p:cBhvr>
                                      <p:tavLst>
                                        <p:tav tm="0">
                                          <p:val>
                                            <p:strVal val="#ppt_x"/>
                                          </p:val>
                                        </p:tav>
                                        <p:tav tm="100000">
                                          <p:val>
                                            <p:strVal val="#ppt_x"/>
                                          </p:val>
                                        </p:tav>
                                      </p:tavLst>
                                    </p:anim>
                                    <p:anim calcmode="lin" valueType="num">
                                      <p:cBhvr additive="base">
                                        <p:cTn id="112" dur="500" fill="hold"/>
                                        <p:tgtEl>
                                          <p:spTgt spid="22"/>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21"/>
                                        </p:tgtEl>
                                        <p:attrNameLst>
                                          <p:attrName>style.visibility</p:attrName>
                                        </p:attrNameLst>
                                      </p:cBhvr>
                                      <p:to>
                                        <p:strVal val="visible"/>
                                      </p:to>
                                    </p:set>
                                    <p:anim calcmode="lin" valueType="num">
                                      <p:cBhvr additive="base">
                                        <p:cTn id="115" dur="500" fill="hold"/>
                                        <p:tgtEl>
                                          <p:spTgt spid="21"/>
                                        </p:tgtEl>
                                        <p:attrNameLst>
                                          <p:attrName>ppt_x</p:attrName>
                                        </p:attrNameLst>
                                      </p:cBhvr>
                                      <p:tavLst>
                                        <p:tav tm="0">
                                          <p:val>
                                            <p:strVal val="#ppt_x"/>
                                          </p:val>
                                        </p:tav>
                                        <p:tav tm="100000">
                                          <p:val>
                                            <p:strVal val="#ppt_x"/>
                                          </p:val>
                                        </p:tav>
                                      </p:tavLst>
                                    </p:anim>
                                    <p:anim calcmode="lin" valueType="num">
                                      <p:cBhvr additive="base">
                                        <p:cTn id="1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23"/>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16"/>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24"/>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20"/>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22"/>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21"/>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25"/>
                                        </p:tgtEl>
                                        <p:attrNameLst>
                                          <p:attrName>style.visibility</p:attrName>
                                        </p:attrNameLst>
                                      </p:cBhvr>
                                      <p:to>
                                        <p:strVal val="visible"/>
                                      </p:to>
                                    </p:set>
                                    <p:anim calcmode="lin" valueType="num">
                                      <p:cBhvr additive="base">
                                        <p:cTn id="135" dur="500" fill="hold"/>
                                        <p:tgtEl>
                                          <p:spTgt spid="25"/>
                                        </p:tgtEl>
                                        <p:attrNameLst>
                                          <p:attrName>ppt_x</p:attrName>
                                        </p:attrNameLst>
                                      </p:cBhvr>
                                      <p:tavLst>
                                        <p:tav tm="0">
                                          <p:val>
                                            <p:strVal val="#ppt_x"/>
                                          </p:val>
                                        </p:tav>
                                        <p:tav tm="100000">
                                          <p:val>
                                            <p:strVal val="#ppt_x"/>
                                          </p:val>
                                        </p:tav>
                                      </p:tavLst>
                                    </p:anim>
                                    <p:anim calcmode="lin" valueType="num">
                                      <p:cBhvr additive="base">
                                        <p:cTn id="136" dur="500" fill="hold"/>
                                        <p:tgtEl>
                                          <p:spTgt spid="25"/>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27"/>
                                        </p:tgtEl>
                                        <p:attrNameLst>
                                          <p:attrName>style.visibility</p:attrName>
                                        </p:attrNameLst>
                                      </p:cBhvr>
                                      <p:to>
                                        <p:strVal val="visible"/>
                                      </p:to>
                                    </p:set>
                                    <p:anim calcmode="lin" valueType="num">
                                      <p:cBhvr additive="base">
                                        <p:cTn id="139" dur="500" fill="hold"/>
                                        <p:tgtEl>
                                          <p:spTgt spid="27"/>
                                        </p:tgtEl>
                                        <p:attrNameLst>
                                          <p:attrName>ppt_x</p:attrName>
                                        </p:attrNameLst>
                                      </p:cBhvr>
                                      <p:tavLst>
                                        <p:tav tm="0">
                                          <p:val>
                                            <p:strVal val="#ppt_x"/>
                                          </p:val>
                                        </p:tav>
                                        <p:tav tm="100000">
                                          <p:val>
                                            <p:strVal val="#ppt_x"/>
                                          </p:val>
                                        </p:tav>
                                      </p:tavLst>
                                    </p:anim>
                                    <p:anim calcmode="lin" valueType="num">
                                      <p:cBhvr additive="base">
                                        <p:cTn id="140" dur="500" fill="hold"/>
                                        <p:tgtEl>
                                          <p:spTgt spid="27"/>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26"/>
                                        </p:tgtEl>
                                        <p:attrNameLst>
                                          <p:attrName>style.visibility</p:attrName>
                                        </p:attrNameLst>
                                      </p:cBhvr>
                                      <p:to>
                                        <p:strVal val="visible"/>
                                      </p:to>
                                    </p:set>
                                    <p:anim calcmode="lin" valueType="num">
                                      <p:cBhvr additive="base">
                                        <p:cTn id="143" dur="500" fill="hold"/>
                                        <p:tgtEl>
                                          <p:spTgt spid="26"/>
                                        </p:tgtEl>
                                        <p:attrNameLst>
                                          <p:attrName>ppt_x</p:attrName>
                                        </p:attrNameLst>
                                      </p:cBhvr>
                                      <p:tavLst>
                                        <p:tav tm="0">
                                          <p:val>
                                            <p:strVal val="#ppt_x"/>
                                          </p:val>
                                        </p:tav>
                                        <p:tav tm="100000">
                                          <p:val>
                                            <p:strVal val="#ppt_x"/>
                                          </p:val>
                                        </p:tav>
                                      </p:tavLst>
                                    </p:anim>
                                    <p:anim calcmode="lin" valueType="num">
                                      <p:cBhvr additive="base">
                                        <p:cTn id="14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25"/>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27"/>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26"/>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2" presetClass="entr" presetSubtype="4" fill="hold" grpId="0" nodeType="clickEffect">
                                  <p:stCondLst>
                                    <p:cond delay="0"/>
                                  </p:stCondLst>
                                  <p:childTnLst>
                                    <p:set>
                                      <p:cBhvr>
                                        <p:cTn id="156" dur="1" fill="hold">
                                          <p:stCondLst>
                                            <p:cond delay="0"/>
                                          </p:stCondLst>
                                        </p:cTn>
                                        <p:tgtEl>
                                          <p:spTgt spid="28"/>
                                        </p:tgtEl>
                                        <p:attrNameLst>
                                          <p:attrName>style.visibility</p:attrName>
                                        </p:attrNameLst>
                                      </p:cBhvr>
                                      <p:to>
                                        <p:strVal val="visible"/>
                                      </p:to>
                                    </p:set>
                                    <p:anim calcmode="lin" valueType="num">
                                      <p:cBhvr additive="base">
                                        <p:cTn id="157" dur="500" fill="hold"/>
                                        <p:tgtEl>
                                          <p:spTgt spid="28"/>
                                        </p:tgtEl>
                                        <p:attrNameLst>
                                          <p:attrName>ppt_x</p:attrName>
                                        </p:attrNameLst>
                                      </p:cBhvr>
                                      <p:tavLst>
                                        <p:tav tm="0">
                                          <p:val>
                                            <p:strVal val="#ppt_x"/>
                                          </p:val>
                                        </p:tav>
                                        <p:tav tm="100000">
                                          <p:val>
                                            <p:strVal val="#ppt_x"/>
                                          </p:val>
                                        </p:tav>
                                      </p:tavLst>
                                    </p:anim>
                                    <p:anim calcmode="lin" valueType="num">
                                      <p:cBhvr additive="base">
                                        <p:cTn id="158" dur="500" fill="hold"/>
                                        <p:tgtEl>
                                          <p:spTgt spid="28"/>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30"/>
                                        </p:tgtEl>
                                        <p:attrNameLst>
                                          <p:attrName>style.visibility</p:attrName>
                                        </p:attrNameLst>
                                      </p:cBhvr>
                                      <p:to>
                                        <p:strVal val="visible"/>
                                      </p:to>
                                    </p:set>
                                    <p:anim calcmode="lin" valueType="num">
                                      <p:cBhvr additive="base">
                                        <p:cTn id="161" dur="500" fill="hold"/>
                                        <p:tgtEl>
                                          <p:spTgt spid="30"/>
                                        </p:tgtEl>
                                        <p:attrNameLst>
                                          <p:attrName>ppt_x</p:attrName>
                                        </p:attrNameLst>
                                      </p:cBhvr>
                                      <p:tavLst>
                                        <p:tav tm="0">
                                          <p:val>
                                            <p:strVal val="#ppt_x"/>
                                          </p:val>
                                        </p:tav>
                                        <p:tav tm="100000">
                                          <p:val>
                                            <p:strVal val="#ppt_x"/>
                                          </p:val>
                                        </p:tav>
                                      </p:tavLst>
                                    </p:anim>
                                    <p:anim calcmode="lin" valueType="num">
                                      <p:cBhvr additive="base">
                                        <p:cTn id="162" dur="500" fill="hold"/>
                                        <p:tgtEl>
                                          <p:spTgt spid="30"/>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29"/>
                                        </p:tgtEl>
                                        <p:attrNameLst>
                                          <p:attrName>style.visibility</p:attrName>
                                        </p:attrNameLst>
                                      </p:cBhvr>
                                      <p:to>
                                        <p:strVal val="visible"/>
                                      </p:to>
                                    </p:set>
                                    <p:anim calcmode="lin" valueType="num">
                                      <p:cBhvr additive="base">
                                        <p:cTn id="165" dur="500" fill="hold"/>
                                        <p:tgtEl>
                                          <p:spTgt spid="29"/>
                                        </p:tgtEl>
                                        <p:attrNameLst>
                                          <p:attrName>ppt_x</p:attrName>
                                        </p:attrNameLst>
                                      </p:cBhvr>
                                      <p:tavLst>
                                        <p:tav tm="0">
                                          <p:val>
                                            <p:strVal val="#ppt_x"/>
                                          </p:val>
                                        </p:tav>
                                        <p:tav tm="100000">
                                          <p:val>
                                            <p:strVal val="#ppt_x"/>
                                          </p:val>
                                        </p:tav>
                                      </p:tavLst>
                                    </p:anim>
                                    <p:anim calcmode="lin" valueType="num">
                                      <p:cBhvr additive="base">
                                        <p:cTn id="16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28"/>
                                        </p:tgtEl>
                                        <p:attrNameLst>
                                          <p:attrName>style.visibility</p:attrName>
                                        </p:attrNameLst>
                                      </p:cBhvr>
                                      <p:to>
                                        <p:strVal val="hidden"/>
                                      </p:to>
                                    </p:set>
                                  </p:childTnLst>
                                </p:cTn>
                              </p:par>
                              <p:par>
                                <p:cTn id="171" presetID="1" presetClass="exit" presetSubtype="0" fill="hold" nodeType="withEffect">
                                  <p:stCondLst>
                                    <p:cond delay="0"/>
                                  </p:stCondLst>
                                  <p:childTnLst>
                                    <p:set>
                                      <p:cBhvr>
                                        <p:cTn id="172" dur="1" fill="hold">
                                          <p:stCondLst>
                                            <p:cond delay="0"/>
                                          </p:stCondLst>
                                        </p:cTn>
                                        <p:tgtEl>
                                          <p:spTgt spid="30"/>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29"/>
                                        </p:tgtEl>
                                        <p:attrNameLst>
                                          <p:attrName>style.visibility</p:attrName>
                                        </p:attrNameLst>
                                      </p:cBhvr>
                                      <p:to>
                                        <p:strVal val="hidden"/>
                                      </p:to>
                                    </p:set>
                                  </p:childTnLst>
                                </p:cTn>
                              </p:par>
                            </p:childTnLst>
                          </p:cTn>
                        </p:par>
                      </p:childTnLst>
                    </p:cTn>
                  </p:par>
                  <p:par>
                    <p:cTn id="175" fill="hold">
                      <p:stCondLst>
                        <p:cond delay="indefinite"/>
                      </p:stCondLst>
                      <p:childTnLst>
                        <p:par>
                          <p:cTn id="176" fill="hold">
                            <p:stCondLst>
                              <p:cond delay="0"/>
                            </p:stCondLst>
                            <p:childTnLst>
                              <p:par>
                                <p:cTn id="177" presetID="2" presetClass="entr" presetSubtype="4" fill="hold" grpId="0" nodeType="clickEffect">
                                  <p:stCondLst>
                                    <p:cond delay="0"/>
                                  </p:stCondLst>
                                  <p:childTnLst>
                                    <p:set>
                                      <p:cBhvr>
                                        <p:cTn id="178" dur="1" fill="hold">
                                          <p:stCondLst>
                                            <p:cond delay="0"/>
                                          </p:stCondLst>
                                        </p:cTn>
                                        <p:tgtEl>
                                          <p:spTgt spid="31"/>
                                        </p:tgtEl>
                                        <p:attrNameLst>
                                          <p:attrName>style.visibility</p:attrName>
                                        </p:attrNameLst>
                                      </p:cBhvr>
                                      <p:to>
                                        <p:strVal val="visible"/>
                                      </p:to>
                                    </p:set>
                                    <p:anim calcmode="lin" valueType="num">
                                      <p:cBhvr additive="base">
                                        <p:cTn id="179" dur="500" fill="hold"/>
                                        <p:tgtEl>
                                          <p:spTgt spid="31"/>
                                        </p:tgtEl>
                                        <p:attrNameLst>
                                          <p:attrName>ppt_x</p:attrName>
                                        </p:attrNameLst>
                                      </p:cBhvr>
                                      <p:tavLst>
                                        <p:tav tm="0">
                                          <p:val>
                                            <p:strVal val="#ppt_x"/>
                                          </p:val>
                                        </p:tav>
                                        <p:tav tm="100000">
                                          <p:val>
                                            <p:strVal val="#ppt_x"/>
                                          </p:val>
                                        </p:tav>
                                      </p:tavLst>
                                    </p:anim>
                                    <p:anim calcmode="lin" valueType="num">
                                      <p:cBhvr additive="base">
                                        <p:cTn id="180" dur="500" fill="hold"/>
                                        <p:tgtEl>
                                          <p:spTgt spid="31"/>
                                        </p:tgtEl>
                                        <p:attrNameLst>
                                          <p:attrName>ppt_y</p:attrName>
                                        </p:attrNameLst>
                                      </p:cBhvr>
                                      <p:tavLst>
                                        <p:tav tm="0">
                                          <p:val>
                                            <p:strVal val="1+#ppt_h/2"/>
                                          </p:val>
                                        </p:tav>
                                        <p:tav tm="100000">
                                          <p:val>
                                            <p:strVal val="#ppt_y"/>
                                          </p:val>
                                        </p:tav>
                                      </p:tavLst>
                                    </p:anim>
                                  </p:childTnLst>
                                </p:cTn>
                              </p:par>
                              <p:par>
                                <p:cTn id="181" presetID="2" presetClass="entr" presetSubtype="4" fill="hold" nodeType="withEffect">
                                  <p:stCondLst>
                                    <p:cond delay="0"/>
                                  </p:stCondLst>
                                  <p:childTnLst>
                                    <p:set>
                                      <p:cBhvr>
                                        <p:cTn id="182" dur="1" fill="hold">
                                          <p:stCondLst>
                                            <p:cond delay="0"/>
                                          </p:stCondLst>
                                        </p:cTn>
                                        <p:tgtEl>
                                          <p:spTgt spid="33"/>
                                        </p:tgtEl>
                                        <p:attrNameLst>
                                          <p:attrName>style.visibility</p:attrName>
                                        </p:attrNameLst>
                                      </p:cBhvr>
                                      <p:to>
                                        <p:strVal val="visible"/>
                                      </p:to>
                                    </p:set>
                                    <p:anim calcmode="lin" valueType="num">
                                      <p:cBhvr additive="base">
                                        <p:cTn id="183" dur="500" fill="hold"/>
                                        <p:tgtEl>
                                          <p:spTgt spid="33"/>
                                        </p:tgtEl>
                                        <p:attrNameLst>
                                          <p:attrName>ppt_x</p:attrName>
                                        </p:attrNameLst>
                                      </p:cBhvr>
                                      <p:tavLst>
                                        <p:tav tm="0">
                                          <p:val>
                                            <p:strVal val="#ppt_x"/>
                                          </p:val>
                                        </p:tav>
                                        <p:tav tm="100000">
                                          <p:val>
                                            <p:strVal val="#ppt_x"/>
                                          </p:val>
                                        </p:tav>
                                      </p:tavLst>
                                    </p:anim>
                                    <p:anim calcmode="lin" valueType="num">
                                      <p:cBhvr additive="base">
                                        <p:cTn id="184" dur="500" fill="hold"/>
                                        <p:tgtEl>
                                          <p:spTgt spid="33"/>
                                        </p:tgtEl>
                                        <p:attrNameLst>
                                          <p:attrName>ppt_y</p:attrName>
                                        </p:attrNameLst>
                                      </p:cBhvr>
                                      <p:tavLst>
                                        <p:tav tm="0">
                                          <p:val>
                                            <p:strVal val="1+#ppt_h/2"/>
                                          </p:val>
                                        </p:tav>
                                        <p:tav tm="100000">
                                          <p:val>
                                            <p:strVal val="#ppt_y"/>
                                          </p:val>
                                        </p:tav>
                                      </p:tavLst>
                                    </p:anim>
                                  </p:childTnLst>
                                </p:cTn>
                              </p:par>
                              <p:par>
                                <p:cTn id="185" presetID="2" presetClass="entr" presetSubtype="4" fill="hold" grpId="0" nodeType="withEffect">
                                  <p:stCondLst>
                                    <p:cond delay="0"/>
                                  </p:stCondLst>
                                  <p:childTnLst>
                                    <p:set>
                                      <p:cBhvr>
                                        <p:cTn id="186" dur="1" fill="hold">
                                          <p:stCondLst>
                                            <p:cond delay="0"/>
                                          </p:stCondLst>
                                        </p:cTn>
                                        <p:tgtEl>
                                          <p:spTgt spid="32"/>
                                        </p:tgtEl>
                                        <p:attrNameLst>
                                          <p:attrName>style.visibility</p:attrName>
                                        </p:attrNameLst>
                                      </p:cBhvr>
                                      <p:to>
                                        <p:strVal val="visible"/>
                                      </p:to>
                                    </p:set>
                                    <p:anim calcmode="lin" valueType="num">
                                      <p:cBhvr additive="base">
                                        <p:cTn id="187" dur="500" fill="hold"/>
                                        <p:tgtEl>
                                          <p:spTgt spid="32"/>
                                        </p:tgtEl>
                                        <p:attrNameLst>
                                          <p:attrName>ppt_x</p:attrName>
                                        </p:attrNameLst>
                                      </p:cBhvr>
                                      <p:tavLst>
                                        <p:tav tm="0">
                                          <p:val>
                                            <p:strVal val="#ppt_x"/>
                                          </p:val>
                                        </p:tav>
                                        <p:tav tm="100000">
                                          <p:val>
                                            <p:strVal val="#ppt_x"/>
                                          </p:val>
                                        </p:tav>
                                      </p:tavLst>
                                    </p:anim>
                                    <p:anim calcmode="lin" valueType="num">
                                      <p:cBhvr additive="base">
                                        <p:cTn id="18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31"/>
                                        </p:tgtEl>
                                        <p:attrNameLst>
                                          <p:attrName>style.visibility</p:attrName>
                                        </p:attrNameLst>
                                      </p:cBhvr>
                                      <p:to>
                                        <p:strVal val="hidden"/>
                                      </p:to>
                                    </p:set>
                                  </p:childTnLst>
                                </p:cTn>
                              </p:par>
                              <p:par>
                                <p:cTn id="193" presetID="1" presetClass="exit" presetSubtype="0" fill="hold" nodeType="withEffect">
                                  <p:stCondLst>
                                    <p:cond delay="0"/>
                                  </p:stCondLst>
                                  <p:childTnLst>
                                    <p:set>
                                      <p:cBhvr>
                                        <p:cTn id="194" dur="1" fill="hold">
                                          <p:stCondLst>
                                            <p:cond delay="0"/>
                                          </p:stCondLst>
                                        </p:cTn>
                                        <p:tgtEl>
                                          <p:spTgt spid="33"/>
                                        </p:tgtEl>
                                        <p:attrNameLst>
                                          <p:attrName>style.visibility</p:attrName>
                                        </p:attrNameLst>
                                      </p:cBhvr>
                                      <p:to>
                                        <p:strVal val="hidden"/>
                                      </p:to>
                                    </p:set>
                                  </p:childTnLst>
                                </p:cTn>
                              </p:par>
                              <p:par>
                                <p:cTn id="195" presetID="1" presetClass="exit" presetSubtype="0" fill="hold" grpId="1" nodeType="withEffect">
                                  <p:stCondLst>
                                    <p:cond delay="0"/>
                                  </p:stCondLst>
                                  <p:childTnLst>
                                    <p:set>
                                      <p:cBhvr>
                                        <p:cTn id="196" dur="1" fill="hold">
                                          <p:stCondLst>
                                            <p:cond delay="0"/>
                                          </p:stCondLst>
                                        </p:cTn>
                                        <p:tgtEl>
                                          <p:spTgt spid="32"/>
                                        </p:tgtEl>
                                        <p:attrNameLst>
                                          <p:attrName>style.visibility</p:attrName>
                                        </p:attrNameLst>
                                      </p:cBhvr>
                                      <p:to>
                                        <p:strVal val="hidden"/>
                                      </p:to>
                                    </p:set>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grpId="0" nodeType="clickEffect">
                                  <p:stCondLst>
                                    <p:cond delay="0"/>
                                  </p:stCondLst>
                                  <p:childTnLst>
                                    <p:set>
                                      <p:cBhvr>
                                        <p:cTn id="200" dur="1" fill="hold">
                                          <p:stCondLst>
                                            <p:cond delay="0"/>
                                          </p:stCondLst>
                                        </p:cTn>
                                        <p:tgtEl>
                                          <p:spTgt spid="35"/>
                                        </p:tgtEl>
                                        <p:attrNameLst>
                                          <p:attrName>style.visibility</p:attrName>
                                        </p:attrNameLst>
                                      </p:cBhvr>
                                      <p:to>
                                        <p:strVal val="visible"/>
                                      </p:to>
                                    </p:set>
                                    <p:anim calcmode="lin" valueType="num">
                                      <p:cBhvr additive="base">
                                        <p:cTn id="201" dur="500" fill="hold"/>
                                        <p:tgtEl>
                                          <p:spTgt spid="35"/>
                                        </p:tgtEl>
                                        <p:attrNameLst>
                                          <p:attrName>ppt_x</p:attrName>
                                        </p:attrNameLst>
                                      </p:cBhvr>
                                      <p:tavLst>
                                        <p:tav tm="0">
                                          <p:val>
                                            <p:strVal val="#ppt_x"/>
                                          </p:val>
                                        </p:tav>
                                        <p:tav tm="100000">
                                          <p:val>
                                            <p:strVal val="#ppt_x"/>
                                          </p:val>
                                        </p:tav>
                                      </p:tavLst>
                                    </p:anim>
                                    <p:anim calcmode="lin" valueType="num">
                                      <p:cBhvr additive="base">
                                        <p:cTn id="202" dur="500" fill="hold"/>
                                        <p:tgtEl>
                                          <p:spTgt spid="35"/>
                                        </p:tgtEl>
                                        <p:attrNameLst>
                                          <p:attrName>ppt_y</p:attrName>
                                        </p:attrNameLst>
                                      </p:cBhvr>
                                      <p:tavLst>
                                        <p:tav tm="0">
                                          <p:val>
                                            <p:strVal val="1+#ppt_h/2"/>
                                          </p:val>
                                        </p:tav>
                                        <p:tav tm="100000">
                                          <p:val>
                                            <p:strVal val="#ppt_y"/>
                                          </p:val>
                                        </p:tav>
                                      </p:tavLst>
                                    </p:anim>
                                  </p:childTnLst>
                                </p:cTn>
                              </p:par>
                              <p:par>
                                <p:cTn id="203" presetID="2" presetClass="entr" presetSubtype="4" fill="hold" nodeType="withEffect">
                                  <p:stCondLst>
                                    <p:cond delay="0"/>
                                  </p:stCondLst>
                                  <p:childTnLst>
                                    <p:set>
                                      <p:cBhvr>
                                        <p:cTn id="204" dur="1" fill="hold">
                                          <p:stCondLst>
                                            <p:cond delay="0"/>
                                          </p:stCondLst>
                                        </p:cTn>
                                        <p:tgtEl>
                                          <p:spTgt spid="39"/>
                                        </p:tgtEl>
                                        <p:attrNameLst>
                                          <p:attrName>style.visibility</p:attrName>
                                        </p:attrNameLst>
                                      </p:cBhvr>
                                      <p:to>
                                        <p:strVal val="visible"/>
                                      </p:to>
                                    </p:set>
                                    <p:anim calcmode="lin" valueType="num">
                                      <p:cBhvr additive="base">
                                        <p:cTn id="205" dur="500" fill="hold"/>
                                        <p:tgtEl>
                                          <p:spTgt spid="39"/>
                                        </p:tgtEl>
                                        <p:attrNameLst>
                                          <p:attrName>ppt_x</p:attrName>
                                        </p:attrNameLst>
                                      </p:cBhvr>
                                      <p:tavLst>
                                        <p:tav tm="0">
                                          <p:val>
                                            <p:strVal val="#ppt_x"/>
                                          </p:val>
                                        </p:tav>
                                        <p:tav tm="100000">
                                          <p:val>
                                            <p:strVal val="#ppt_x"/>
                                          </p:val>
                                        </p:tav>
                                      </p:tavLst>
                                    </p:anim>
                                    <p:anim calcmode="lin" valueType="num">
                                      <p:cBhvr additive="base">
                                        <p:cTn id="206" dur="500" fill="hold"/>
                                        <p:tgtEl>
                                          <p:spTgt spid="39"/>
                                        </p:tgtEl>
                                        <p:attrNameLst>
                                          <p:attrName>ppt_y</p:attrName>
                                        </p:attrNameLst>
                                      </p:cBhvr>
                                      <p:tavLst>
                                        <p:tav tm="0">
                                          <p:val>
                                            <p:strVal val="1+#ppt_h/2"/>
                                          </p:val>
                                        </p:tav>
                                        <p:tav tm="100000">
                                          <p:val>
                                            <p:strVal val="#ppt_y"/>
                                          </p:val>
                                        </p:tav>
                                      </p:tavLst>
                                    </p:anim>
                                  </p:childTnLst>
                                </p:cTn>
                              </p:par>
                              <p:par>
                                <p:cTn id="207" presetID="2" presetClass="entr" presetSubtype="4" fill="hold" grpId="0" nodeType="withEffect">
                                  <p:stCondLst>
                                    <p:cond delay="0"/>
                                  </p:stCondLst>
                                  <p:childTnLst>
                                    <p:set>
                                      <p:cBhvr>
                                        <p:cTn id="208" dur="1" fill="hold">
                                          <p:stCondLst>
                                            <p:cond delay="0"/>
                                          </p:stCondLst>
                                        </p:cTn>
                                        <p:tgtEl>
                                          <p:spTgt spid="38"/>
                                        </p:tgtEl>
                                        <p:attrNameLst>
                                          <p:attrName>style.visibility</p:attrName>
                                        </p:attrNameLst>
                                      </p:cBhvr>
                                      <p:to>
                                        <p:strVal val="visible"/>
                                      </p:to>
                                    </p:set>
                                    <p:anim calcmode="lin" valueType="num">
                                      <p:cBhvr additive="base">
                                        <p:cTn id="209" dur="500" fill="hold"/>
                                        <p:tgtEl>
                                          <p:spTgt spid="38"/>
                                        </p:tgtEl>
                                        <p:attrNameLst>
                                          <p:attrName>ppt_x</p:attrName>
                                        </p:attrNameLst>
                                      </p:cBhvr>
                                      <p:tavLst>
                                        <p:tav tm="0">
                                          <p:val>
                                            <p:strVal val="#ppt_x"/>
                                          </p:val>
                                        </p:tav>
                                        <p:tav tm="100000">
                                          <p:val>
                                            <p:strVal val="#ppt_x"/>
                                          </p:val>
                                        </p:tav>
                                      </p:tavLst>
                                    </p:anim>
                                    <p:anim calcmode="lin" valueType="num">
                                      <p:cBhvr additive="base">
                                        <p:cTn id="210" dur="500" fill="hold"/>
                                        <p:tgtEl>
                                          <p:spTgt spid="38"/>
                                        </p:tgtEl>
                                        <p:attrNameLst>
                                          <p:attrName>ppt_y</p:attrName>
                                        </p:attrNameLst>
                                      </p:cBhvr>
                                      <p:tavLst>
                                        <p:tav tm="0">
                                          <p:val>
                                            <p:strVal val="1+#ppt_h/2"/>
                                          </p:val>
                                        </p:tav>
                                        <p:tav tm="100000">
                                          <p:val>
                                            <p:strVal val="#ppt_y"/>
                                          </p:val>
                                        </p:tav>
                                      </p:tavLst>
                                    </p:anim>
                                  </p:childTnLst>
                                </p:cTn>
                              </p:par>
                              <p:par>
                                <p:cTn id="211" presetID="2" presetClass="entr" presetSubtype="4" fill="hold" grpId="0" nodeType="withEffect">
                                  <p:stCondLst>
                                    <p:cond delay="0"/>
                                  </p:stCondLst>
                                  <p:childTnLst>
                                    <p:set>
                                      <p:cBhvr>
                                        <p:cTn id="212" dur="1" fill="hold">
                                          <p:stCondLst>
                                            <p:cond delay="0"/>
                                          </p:stCondLst>
                                        </p:cTn>
                                        <p:tgtEl>
                                          <p:spTgt spid="34"/>
                                        </p:tgtEl>
                                        <p:attrNameLst>
                                          <p:attrName>style.visibility</p:attrName>
                                        </p:attrNameLst>
                                      </p:cBhvr>
                                      <p:to>
                                        <p:strVal val="visible"/>
                                      </p:to>
                                    </p:set>
                                    <p:anim calcmode="lin" valueType="num">
                                      <p:cBhvr additive="base">
                                        <p:cTn id="213" dur="500" fill="hold"/>
                                        <p:tgtEl>
                                          <p:spTgt spid="34"/>
                                        </p:tgtEl>
                                        <p:attrNameLst>
                                          <p:attrName>ppt_x</p:attrName>
                                        </p:attrNameLst>
                                      </p:cBhvr>
                                      <p:tavLst>
                                        <p:tav tm="0">
                                          <p:val>
                                            <p:strVal val="#ppt_x"/>
                                          </p:val>
                                        </p:tav>
                                        <p:tav tm="100000">
                                          <p:val>
                                            <p:strVal val="#ppt_x"/>
                                          </p:val>
                                        </p:tav>
                                      </p:tavLst>
                                    </p:anim>
                                    <p:anim calcmode="lin" valueType="num">
                                      <p:cBhvr additive="base">
                                        <p:cTn id="214" dur="500" fill="hold"/>
                                        <p:tgtEl>
                                          <p:spTgt spid="34"/>
                                        </p:tgtEl>
                                        <p:attrNameLst>
                                          <p:attrName>ppt_y</p:attrName>
                                        </p:attrNameLst>
                                      </p:cBhvr>
                                      <p:tavLst>
                                        <p:tav tm="0">
                                          <p:val>
                                            <p:strVal val="1+#ppt_h/2"/>
                                          </p:val>
                                        </p:tav>
                                        <p:tav tm="100000">
                                          <p:val>
                                            <p:strVal val="#ppt_y"/>
                                          </p:val>
                                        </p:tav>
                                      </p:tavLst>
                                    </p:anim>
                                  </p:childTnLst>
                                </p:cTn>
                              </p:par>
                              <p:par>
                                <p:cTn id="215" presetID="2" presetClass="entr" presetSubtype="4" fill="hold" nodeType="withEffect">
                                  <p:stCondLst>
                                    <p:cond delay="0"/>
                                  </p:stCondLst>
                                  <p:childTnLst>
                                    <p:set>
                                      <p:cBhvr>
                                        <p:cTn id="216" dur="1" fill="hold">
                                          <p:stCondLst>
                                            <p:cond delay="0"/>
                                          </p:stCondLst>
                                        </p:cTn>
                                        <p:tgtEl>
                                          <p:spTgt spid="37"/>
                                        </p:tgtEl>
                                        <p:attrNameLst>
                                          <p:attrName>style.visibility</p:attrName>
                                        </p:attrNameLst>
                                      </p:cBhvr>
                                      <p:to>
                                        <p:strVal val="visible"/>
                                      </p:to>
                                    </p:set>
                                    <p:anim calcmode="lin" valueType="num">
                                      <p:cBhvr additive="base">
                                        <p:cTn id="217" dur="500" fill="hold"/>
                                        <p:tgtEl>
                                          <p:spTgt spid="37"/>
                                        </p:tgtEl>
                                        <p:attrNameLst>
                                          <p:attrName>ppt_x</p:attrName>
                                        </p:attrNameLst>
                                      </p:cBhvr>
                                      <p:tavLst>
                                        <p:tav tm="0">
                                          <p:val>
                                            <p:strVal val="#ppt_x"/>
                                          </p:val>
                                        </p:tav>
                                        <p:tav tm="100000">
                                          <p:val>
                                            <p:strVal val="#ppt_x"/>
                                          </p:val>
                                        </p:tav>
                                      </p:tavLst>
                                    </p:anim>
                                    <p:anim calcmode="lin" valueType="num">
                                      <p:cBhvr additive="base">
                                        <p:cTn id="218" dur="500" fill="hold"/>
                                        <p:tgtEl>
                                          <p:spTgt spid="37"/>
                                        </p:tgtEl>
                                        <p:attrNameLst>
                                          <p:attrName>ppt_y</p:attrName>
                                        </p:attrNameLst>
                                      </p:cBhvr>
                                      <p:tavLst>
                                        <p:tav tm="0">
                                          <p:val>
                                            <p:strVal val="1+#ppt_h/2"/>
                                          </p:val>
                                        </p:tav>
                                        <p:tav tm="100000">
                                          <p:val>
                                            <p:strVal val="#ppt_y"/>
                                          </p:val>
                                        </p:tav>
                                      </p:tavLst>
                                    </p:anim>
                                  </p:childTnLst>
                                </p:cTn>
                              </p:par>
                              <p:par>
                                <p:cTn id="219" presetID="2" presetClass="entr" presetSubtype="4" fill="hold" grpId="0" nodeType="withEffect">
                                  <p:stCondLst>
                                    <p:cond delay="0"/>
                                  </p:stCondLst>
                                  <p:childTnLst>
                                    <p:set>
                                      <p:cBhvr>
                                        <p:cTn id="220" dur="1" fill="hold">
                                          <p:stCondLst>
                                            <p:cond delay="0"/>
                                          </p:stCondLst>
                                        </p:cTn>
                                        <p:tgtEl>
                                          <p:spTgt spid="36"/>
                                        </p:tgtEl>
                                        <p:attrNameLst>
                                          <p:attrName>style.visibility</p:attrName>
                                        </p:attrNameLst>
                                      </p:cBhvr>
                                      <p:to>
                                        <p:strVal val="visible"/>
                                      </p:to>
                                    </p:set>
                                    <p:anim calcmode="lin" valueType="num">
                                      <p:cBhvr additive="base">
                                        <p:cTn id="221" dur="500" fill="hold"/>
                                        <p:tgtEl>
                                          <p:spTgt spid="36"/>
                                        </p:tgtEl>
                                        <p:attrNameLst>
                                          <p:attrName>ppt_x</p:attrName>
                                        </p:attrNameLst>
                                      </p:cBhvr>
                                      <p:tavLst>
                                        <p:tav tm="0">
                                          <p:val>
                                            <p:strVal val="#ppt_x"/>
                                          </p:val>
                                        </p:tav>
                                        <p:tav tm="100000">
                                          <p:val>
                                            <p:strVal val="#ppt_x"/>
                                          </p:val>
                                        </p:tav>
                                      </p:tavLst>
                                    </p:anim>
                                    <p:anim calcmode="lin" valueType="num">
                                      <p:cBhvr additive="base">
                                        <p:cTn id="22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23" fill="hold">
                      <p:stCondLst>
                        <p:cond delay="indefinite"/>
                      </p:stCondLst>
                      <p:childTnLst>
                        <p:par>
                          <p:cTn id="224" fill="hold">
                            <p:stCondLst>
                              <p:cond delay="0"/>
                            </p:stCondLst>
                            <p:childTnLst>
                              <p:par>
                                <p:cTn id="225" presetID="1" presetClass="exit" presetSubtype="0" fill="hold" grpId="1" nodeType="clickEffect">
                                  <p:stCondLst>
                                    <p:cond delay="0"/>
                                  </p:stCondLst>
                                  <p:childTnLst>
                                    <p:set>
                                      <p:cBhvr>
                                        <p:cTn id="226" dur="1" fill="hold">
                                          <p:stCondLst>
                                            <p:cond delay="0"/>
                                          </p:stCondLst>
                                        </p:cTn>
                                        <p:tgtEl>
                                          <p:spTgt spid="35"/>
                                        </p:tgtEl>
                                        <p:attrNameLst>
                                          <p:attrName>style.visibility</p:attrName>
                                        </p:attrNameLst>
                                      </p:cBhvr>
                                      <p:to>
                                        <p:strVal val="hidden"/>
                                      </p:to>
                                    </p:set>
                                  </p:childTnLst>
                                </p:cTn>
                              </p:par>
                              <p:par>
                                <p:cTn id="227" presetID="1" presetClass="exit" presetSubtype="0" fill="hold" nodeType="withEffect">
                                  <p:stCondLst>
                                    <p:cond delay="0"/>
                                  </p:stCondLst>
                                  <p:childTnLst>
                                    <p:set>
                                      <p:cBhvr>
                                        <p:cTn id="228" dur="1" fill="hold">
                                          <p:stCondLst>
                                            <p:cond delay="0"/>
                                          </p:stCondLst>
                                        </p:cTn>
                                        <p:tgtEl>
                                          <p:spTgt spid="39"/>
                                        </p:tgtEl>
                                        <p:attrNameLst>
                                          <p:attrName>style.visibility</p:attrName>
                                        </p:attrNameLst>
                                      </p:cBhvr>
                                      <p:to>
                                        <p:strVal val="hidden"/>
                                      </p:to>
                                    </p:set>
                                  </p:childTnLst>
                                </p:cTn>
                              </p:par>
                              <p:par>
                                <p:cTn id="229" presetID="1" presetClass="exit" presetSubtype="0" fill="hold" grpId="1" nodeType="withEffect">
                                  <p:stCondLst>
                                    <p:cond delay="0"/>
                                  </p:stCondLst>
                                  <p:childTnLst>
                                    <p:set>
                                      <p:cBhvr>
                                        <p:cTn id="230" dur="1" fill="hold">
                                          <p:stCondLst>
                                            <p:cond delay="0"/>
                                          </p:stCondLst>
                                        </p:cTn>
                                        <p:tgtEl>
                                          <p:spTgt spid="38"/>
                                        </p:tgtEl>
                                        <p:attrNameLst>
                                          <p:attrName>style.visibility</p:attrName>
                                        </p:attrNameLst>
                                      </p:cBhvr>
                                      <p:to>
                                        <p:strVal val="hidden"/>
                                      </p:to>
                                    </p:set>
                                  </p:childTnLst>
                                </p:cTn>
                              </p:par>
                              <p:par>
                                <p:cTn id="231" presetID="1" presetClass="exit" presetSubtype="0" fill="hold" grpId="1" nodeType="withEffect">
                                  <p:stCondLst>
                                    <p:cond delay="0"/>
                                  </p:stCondLst>
                                  <p:childTnLst>
                                    <p:set>
                                      <p:cBhvr>
                                        <p:cTn id="232" dur="1" fill="hold">
                                          <p:stCondLst>
                                            <p:cond delay="0"/>
                                          </p:stCondLst>
                                        </p:cTn>
                                        <p:tgtEl>
                                          <p:spTgt spid="34"/>
                                        </p:tgtEl>
                                        <p:attrNameLst>
                                          <p:attrName>style.visibility</p:attrName>
                                        </p:attrNameLst>
                                      </p:cBhvr>
                                      <p:to>
                                        <p:strVal val="hidden"/>
                                      </p:to>
                                    </p:set>
                                  </p:childTnLst>
                                </p:cTn>
                              </p:par>
                              <p:par>
                                <p:cTn id="233" presetID="1" presetClass="exit" presetSubtype="0" fill="hold" nodeType="withEffect">
                                  <p:stCondLst>
                                    <p:cond delay="0"/>
                                  </p:stCondLst>
                                  <p:childTnLst>
                                    <p:set>
                                      <p:cBhvr>
                                        <p:cTn id="234" dur="1" fill="hold">
                                          <p:stCondLst>
                                            <p:cond delay="0"/>
                                          </p:stCondLst>
                                        </p:cTn>
                                        <p:tgtEl>
                                          <p:spTgt spid="37"/>
                                        </p:tgtEl>
                                        <p:attrNameLst>
                                          <p:attrName>style.visibility</p:attrName>
                                        </p:attrNameLst>
                                      </p:cBhvr>
                                      <p:to>
                                        <p:strVal val="hidden"/>
                                      </p:to>
                                    </p:set>
                                  </p:childTnLst>
                                </p:cTn>
                              </p:par>
                              <p:par>
                                <p:cTn id="235" presetID="1" presetClass="exit" presetSubtype="0" fill="hold" grpId="1" nodeType="withEffect">
                                  <p:stCondLst>
                                    <p:cond delay="0"/>
                                  </p:stCondLst>
                                  <p:childTnLst>
                                    <p:set>
                                      <p:cBhvr>
                                        <p:cTn id="236" dur="1" fill="hold">
                                          <p:stCondLst>
                                            <p:cond delay="0"/>
                                          </p:stCondLst>
                                        </p:cTn>
                                        <p:tgtEl>
                                          <p:spTgt spid="36"/>
                                        </p:tgtEl>
                                        <p:attrNameLst>
                                          <p:attrName>style.visibility</p:attrName>
                                        </p:attrNameLst>
                                      </p:cBhvr>
                                      <p:to>
                                        <p:strVal val="hidden"/>
                                      </p:to>
                                    </p:set>
                                  </p:childTnLst>
                                </p:cTn>
                              </p:par>
                            </p:childTnLst>
                          </p:cTn>
                        </p:par>
                      </p:childTnLst>
                    </p:cTn>
                  </p:par>
                  <p:par>
                    <p:cTn id="237" fill="hold">
                      <p:stCondLst>
                        <p:cond delay="indefinite"/>
                      </p:stCondLst>
                      <p:childTnLst>
                        <p:par>
                          <p:cTn id="238" fill="hold">
                            <p:stCondLst>
                              <p:cond delay="0"/>
                            </p:stCondLst>
                            <p:childTnLst>
                              <p:par>
                                <p:cTn id="239" presetID="2" presetClass="entr" presetSubtype="4" fill="hold" grpId="0" nodeType="clickEffect">
                                  <p:stCondLst>
                                    <p:cond delay="0"/>
                                  </p:stCondLst>
                                  <p:childTnLst>
                                    <p:set>
                                      <p:cBhvr>
                                        <p:cTn id="240" dur="1" fill="hold">
                                          <p:stCondLst>
                                            <p:cond delay="0"/>
                                          </p:stCondLst>
                                        </p:cTn>
                                        <p:tgtEl>
                                          <p:spTgt spid="12"/>
                                        </p:tgtEl>
                                        <p:attrNameLst>
                                          <p:attrName>style.visibility</p:attrName>
                                        </p:attrNameLst>
                                      </p:cBhvr>
                                      <p:to>
                                        <p:strVal val="visible"/>
                                      </p:to>
                                    </p:set>
                                    <p:anim calcmode="lin" valueType="num">
                                      <p:cBhvr additive="base">
                                        <p:cTn id="241" dur="500" fill="hold"/>
                                        <p:tgtEl>
                                          <p:spTgt spid="12"/>
                                        </p:tgtEl>
                                        <p:attrNameLst>
                                          <p:attrName>ppt_x</p:attrName>
                                        </p:attrNameLst>
                                      </p:cBhvr>
                                      <p:tavLst>
                                        <p:tav tm="0">
                                          <p:val>
                                            <p:strVal val="#ppt_x"/>
                                          </p:val>
                                        </p:tav>
                                        <p:tav tm="100000">
                                          <p:val>
                                            <p:strVal val="#ppt_x"/>
                                          </p:val>
                                        </p:tav>
                                      </p:tavLst>
                                    </p:anim>
                                    <p:anim calcmode="lin" valueType="num">
                                      <p:cBhvr additive="base">
                                        <p:cTn id="242" dur="500" fill="hold"/>
                                        <p:tgtEl>
                                          <p:spTgt spid="12"/>
                                        </p:tgtEl>
                                        <p:attrNameLst>
                                          <p:attrName>ppt_y</p:attrName>
                                        </p:attrNameLst>
                                      </p:cBhvr>
                                      <p:tavLst>
                                        <p:tav tm="0">
                                          <p:val>
                                            <p:strVal val="1+#ppt_h/2"/>
                                          </p:val>
                                        </p:tav>
                                        <p:tav tm="100000">
                                          <p:val>
                                            <p:strVal val="#ppt_y"/>
                                          </p:val>
                                        </p:tav>
                                      </p:tavLst>
                                    </p:anim>
                                  </p:childTnLst>
                                </p:cTn>
                              </p:par>
                              <p:par>
                                <p:cTn id="243" presetID="2" presetClass="entr" presetSubtype="4" fill="hold" nodeType="withEffect">
                                  <p:stCondLst>
                                    <p:cond delay="0"/>
                                  </p:stCondLst>
                                  <p:childTnLst>
                                    <p:set>
                                      <p:cBhvr>
                                        <p:cTn id="244" dur="1" fill="hold">
                                          <p:stCondLst>
                                            <p:cond delay="0"/>
                                          </p:stCondLst>
                                        </p:cTn>
                                        <p:tgtEl>
                                          <p:spTgt spid="41"/>
                                        </p:tgtEl>
                                        <p:attrNameLst>
                                          <p:attrName>style.visibility</p:attrName>
                                        </p:attrNameLst>
                                      </p:cBhvr>
                                      <p:to>
                                        <p:strVal val="visible"/>
                                      </p:to>
                                    </p:set>
                                    <p:anim calcmode="lin" valueType="num">
                                      <p:cBhvr additive="base">
                                        <p:cTn id="245" dur="500" fill="hold"/>
                                        <p:tgtEl>
                                          <p:spTgt spid="41"/>
                                        </p:tgtEl>
                                        <p:attrNameLst>
                                          <p:attrName>ppt_x</p:attrName>
                                        </p:attrNameLst>
                                      </p:cBhvr>
                                      <p:tavLst>
                                        <p:tav tm="0">
                                          <p:val>
                                            <p:strVal val="#ppt_x"/>
                                          </p:val>
                                        </p:tav>
                                        <p:tav tm="100000">
                                          <p:val>
                                            <p:strVal val="#ppt_x"/>
                                          </p:val>
                                        </p:tav>
                                      </p:tavLst>
                                    </p:anim>
                                    <p:anim calcmode="lin" valueType="num">
                                      <p:cBhvr additive="base">
                                        <p:cTn id="246" dur="500" fill="hold"/>
                                        <p:tgtEl>
                                          <p:spTgt spid="41"/>
                                        </p:tgtEl>
                                        <p:attrNameLst>
                                          <p:attrName>ppt_y</p:attrName>
                                        </p:attrNameLst>
                                      </p:cBhvr>
                                      <p:tavLst>
                                        <p:tav tm="0">
                                          <p:val>
                                            <p:strVal val="1+#ppt_h/2"/>
                                          </p:val>
                                        </p:tav>
                                        <p:tav tm="100000">
                                          <p:val>
                                            <p:strVal val="#ppt_y"/>
                                          </p:val>
                                        </p:tav>
                                      </p:tavLst>
                                    </p:anim>
                                  </p:childTnLst>
                                </p:cTn>
                              </p:par>
                              <p:par>
                                <p:cTn id="247" presetID="2" presetClass="entr" presetSubtype="4" fill="hold" grpId="0" nodeType="withEffect">
                                  <p:stCondLst>
                                    <p:cond delay="0"/>
                                  </p:stCondLst>
                                  <p:childTnLst>
                                    <p:set>
                                      <p:cBhvr>
                                        <p:cTn id="248" dur="1" fill="hold">
                                          <p:stCondLst>
                                            <p:cond delay="0"/>
                                          </p:stCondLst>
                                        </p:cTn>
                                        <p:tgtEl>
                                          <p:spTgt spid="40"/>
                                        </p:tgtEl>
                                        <p:attrNameLst>
                                          <p:attrName>style.visibility</p:attrName>
                                        </p:attrNameLst>
                                      </p:cBhvr>
                                      <p:to>
                                        <p:strVal val="visible"/>
                                      </p:to>
                                    </p:set>
                                    <p:anim calcmode="lin" valueType="num">
                                      <p:cBhvr additive="base">
                                        <p:cTn id="249" dur="500" fill="hold"/>
                                        <p:tgtEl>
                                          <p:spTgt spid="40"/>
                                        </p:tgtEl>
                                        <p:attrNameLst>
                                          <p:attrName>ppt_x</p:attrName>
                                        </p:attrNameLst>
                                      </p:cBhvr>
                                      <p:tavLst>
                                        <p:tav tm="0">
                                          <p:val>
                                            <p:strVal val="#ppt_x"/>
                                          </p:val>
                                        </p:tav>
                                        <p:tav tm="100000">
                                          <p:val>
                                            <p:strVal val="#ppt_x"/>
                                          </p:val>
                                        </p:tav>
                                      </p:tavLst>
                                    </p:anim>
                                    <p:anim calcmode="lin" valueType="num">
                                      <p:cBhvr additive="base">
                                        <p:cTn id="25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51" fill="hold">
                      <p:stCondLst>
                        <p:cond delay="indefinite"/>
                      </p:stCondLst>
                      <p:childTnLst>
                        <p:par>
                          <p:cTn id="252" fill="hold">
                            <p:stCondLst>
                              <p:cond delay="0"/>
                            </p:stCondLst>
                            <p:childTnLst>
                              <p:par>
                                <p:cTn id="253" presetID="1" presetClass="exit" presetSubtype="0" fill="hold" grpId="1" nodeType="clickEffect">
                                  <p:stCondLst>
                                    <p:cond delay="0"/>
                                  </p:stCondLst>
                                  <p:childTnLst>
                                    <p:set>
                                      <p:cBhvr>
                                        <p:cTn id="254" dur="1" fill="hold">
                                          <p:stCondLst>
                                            <p:cond delay="0"/>
                                          </p:stCondLst>
                                        </p:cTn>
                                        <p:tgtEl>
                                          <p:spTgt spid="12"/>
                                        </p:tgtEl>
                                        <p:attrNameLst>
                                          <p:attrName>style.visibility</p:attrName>
                                        </p:attrNameLst>
                                      </p:cBhvr>
                                      <p:to>
                                        <p:strVal val="hidden"/>
                                      </p:to>
                                    </p:set>
                                  </p:childTnLst>
                                </p:cTn>
                              </p:par>
                              <p:par>
                                <p:cTn id="255" presetID="1" presetClass="exit" presetSubtype="0" fill="hold" nodeType="withEffect">
                                  <p:stCondLst>
                                    <p:cond delay="0"/>
                                  </p:stCondLst>
                                  <p:childTnLst>
                                    <p:set>
                                      <p:cBhvr>
                                        <p:cTn id="256" dur="1" fill="hold">
                                          <p:stCondLst>
                                            <p:cond delay="0"/>
                                          </p:stCondLst>
                                        </p:cTn>
                                        <p:tgtEl>
                                          <p:spTgt spid="41"/>
                                        </p:tgtEl>
                                        <p:attrNameLst>
                                          <p:attrName>style.visibility</p:attrName>
                                        </p:attrNameLst>
                                      </p:cBhvr>
                                      <p:to>
                                        <p:strVal val="hidden"/>
                                      </p:to>
                                    </p:set>
                                  </p:childTnLst>
                                </p:cTn>
                              </p:par>
                              <p:par>
                                <p:cTn id="257" presetID="1" presetClass="exit" presetSubtype="0" fill="hold" grpId="1" nodeType="withEffect">
                                  <p:stCondLst>
                                    <p:cond delay="0"/>
                                  </p:stCondLst>
                                  <p:childTnLst>
                                    <p:set>
                                      <p:cBhvr>
                                        <p:cTn id="258" dur="1" fill="hold">
                                          <p:stCondLst>
                                            <p:cond delay="0"/>
                                          </p:stCondLst>
                                        </p:cTn>
                                        <p:tgtEl>
                                          <p:spTgt spid="40"/>
                                        </p:tgtEl>
                                        <p:attrNameLst>
                                          <p:attrName>style.visibility</p:attrName>
                                        </p:attrNameLst>
                                      </p:cBhvr>
                                      <p:to>
                                        <p:strVal val="hidden"/>
                                      </p:to>
                                    </p:set>
                                  </p:childTnLst>
                                </p:cTn>
                              </p:par>
                            </p:childTnLst>
                          </p:cTn>
                        </p:par>
                      </p:childTnLst>
                    </p:cTn>
                  </p:par>
                  <p:par>
                    <p:cTn id="259" fill="hold">
                      <p:stCondLst>
                        <p:cond delay="indefinite"/>
                      </p:stCondLst>
                      <p:childTnLst>
                        <p:par>
                          <p:cTn id="260" fill="hold">
                            <p:stCondLst>
                              <p:cond delay="0"/>
                            </p:stCondLst>
                            <p:childTnLst>
                              <p:par>
                                <p:cTn id="261" presetID="14" presetClass="entr" presetSubtype="10" fill="hold" nodeType="clickEffect">
                                  <p:stCondLst>
                                    <p:cond delay="0"/>
                                  </p:stCondLst>
                                  <p:childTnLst>
                                    <p:set>
                                      <p:cBhvr>
                                        <p:cTn id="262" dur="1" fill="hold">
                                          <p:stCondLst>
                                            <p:cond delay="0"/>
                                          </p:stCondLst>
                                        </p:cTn>
                                        <p:tgtEl>
                                          <p:spTgt spid="42"/>
                                        </p:tgtEl>
                                        <p:attrNameLst>
                                          <p:attrName>style.visibility</p:attrName>
                                        </p:attrNameLst>
                                      </p:cBhvr>
                                      <p:to>
                                        <p:strVal val="visible"/>
                                      </p:to>
                                    </p:set>
                                    <p:animEffect transition="in" filter="randombar(horizontal)">
                                      <p:cBhvr>
                                        <p:cTn id="263" dur="500"/>
                                        <p:tgtEl>
                                          <p:spTgt spid="42"/>
                                        </p:tgtEl>
                                      </p:cBhvr>
                                    </p:animEffect>
                                  </p:childTnLst>
                                </p:cTn>
                              </p:par>
                            </p:childTnLst>
                          </p:cTn>
                        </p:par>
                      </p:childTnLst>
                    </p:cTn>
                  </p:par>
                  <p:par>
                    <p:cTn id="264" fill="hold">
                      <p:stCondLst>
                        <p:cond delay="indefinite"/>
                      </p:stCondLst>
                      <p:childTnLst>
                        <p:par>
                          <p:cTn id="265" fill="hold">
                            <p:stCondLst>
                              <p:cond delay="0"/>
                            </p:stCondLst>
                            <p:childTnLst>
                              <p:par>
                                <p:cTn id="266" presetID="1" presetClass="entr" presetSubtype="0" fill="hold" grpId="0" nodeType="clickEffect">
                                  <p:stCondLst>
                                    <p:cond delay="0"/>
                                  </p:stCondLst>
                                  <p:childTnLst>
                                    <p:set>
                                      <p:cBhvr>
                                        <p:cTn id="267" dur="1" fill="hold">
                                          <p:stCondLst>
                                            <p:cond delay="0"/>
                                          </p:stCondLst>
                                        </p:cTn>
                                        <p:tgtEl>
                                          <p:spTgt spid="45"/>
                                        </p:tgtEl>
                                        <p:attrNameLst>
                                          <p:attrName>style.visibility</p:attrName>
                                        </p:attrNameLst>
                                      </p:cBhvr>
                                      <p:to>
                                        <p:strVal val="visible"/>
                                      </p:to>
                                    </p:set>
                                  </p:childTnLst>
                                </p:cTn>
                              </p:par>
                              <p:par>
                                <p:cTn id="268" presetID="1" presetClass="entr" presetSubtype="0" fill="hold" grpId="0" nodeType="withEffect">
                                  <p:stCondLst>
                                    <p:cond delay="0"/>
                                  </p:stCondLst>
                                  <p:childTnLst>
                                    <p:set>
                                      <p:cBhvr>
                                        <p:cTn id="269" dur="1" fill="hold">
                                          <p:stCondLst>
                                            <p:cond delay="0"/>
                                          </p:stCondLst>
                                        </p:cTn>
                                        <p:tgtEl>
                                          <p:spTgt spid="44"/>
                                        </p:tgtEl>
                                        <p:attrNameLst>
                                          <p:attrName>style.visibility</p:attrName>
                                        </p:attrNameLst>
                                      </p:cBhvr>
                                      <p:to>
                                        <p:strVal val="visible"/>
                                      </p:to>
                                    </p:set>
                                  </p:childTnLst>
                                </p:cTn>
                              </p:par>
                              <p:par>
                                <p:cTn id="270" presetID="1" presetClass="entr" presetSubtype="0" fill="hold" grpId="0" nodeType="withEffect">
                                  <p:stCondLst>
                                    <p:cond delay="0"/>
                                  </p:stCondLst>
                                  <p:childTnLst>
                                    <p:set>
                                      <p:cBhvr>
                                        <p:cTn id="271"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P spid="10" grpId="0" animBg="1"/>
      <p:bldP spid="10" grpId="1" animBg="1"/>
      <p:bldP spid="12" grpId="0" animBg="1"/>
      <p:bldP spid="12" grpId="1" animBg="1"/>
      <p:bldP spid="13" grpId="0" animBg="1"/>
      <p:bldP spid="13" grpId="1" animBg="1"/>
      <p:bldP spid="15" grpId="0" animBg="1"/>
      <p:bldP spid="15" grpId="1" animBg="1"/>
      <p:bldP spid="17" grpId="0" animBg="1"/>
      <p:bldP spid="17" grpId="1" animBg="1"/>
      <p:bldP spid="18" grpId="0" animBg="1"/>
      <p:bldP spid="18" grpId="1" animBg="1"/>
      <p:bldP spid="20" grpId="0" animBg="1"/>
      <p:bldP spid="20" grpId="1" animBg="1"/>
      <p:bldP spid="21" grpId="0" animBg="1"/>
      <p:bldP spid="21" grpId="1" animBg="1"/>
      <p:bldP spid="23" grpId="0" animBg="1"/>
      <p:bldP spid="23" grpId="1" animBg="1"/>
      <p:bldP spid="24" grpId="0" animBg="1"/>
      <p:bldP spid="24" grpId="1" animBg="1"/>
      <p:bldP spid="25" grpId="0" animBg="1"/>
      <p:bldP spid="25" grpId="1" animBg="1"/>
      <p:bldP spid="26" grpId="0" animBg="1"/>
      <p:bldP spid="26" grpId="1" animBg="1"/>
      <p:bldP spid="28" grpId="0" animBg="1"/>
      <p:bldP spid="28" grpId="1" animBg="1"/>
      <p:bldP spid="29" grpId="0" animBg="1"/>
      <p:bldP spid="29" grpId="1" animBg="1"/>
      <p:bldP spid="31" grpId="0" animBg="1"/>
      <p:bldP spid="31" grpId="1" animBg="1"/>
      <p:bldP spid="32" grpId="0" animBg="1"/>
      <p:bldP spid="32" grpId="1" animBg="1"/>
      <p:bldP spid="34" grpId="0" animBg="1"/>
      <p:bldP spid="34" grpId="1" animBg="1"/>
      <p:bldP spid="35" grpId="0" animBg="1"/>
      <p:bldP spid="35" grpId="1" animBg="1"/>
      <p:bldP spid="36" grpId="0" animBg="1"/>
      <p:bldP spid="36" grpId="1" animBg="1"/>
      <p:bldP spid="38" grpId="0" animBg="1"/>
      <p:bldP spid="38" grpId="1" animBg="1"/>
      <p:bldP spid="40" grpId="0" animBg="1"/>
      <p:bldP spid="40" grpId="1" animBg="1"/>
      <p:bldP spid="44" grpId="0" animBg="1"/>
      <p:bldP spid="45" grpId="0" animBg="1"/>
      <p:bldP spid="4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8"/>
          <a:stretch>
            <a:fillRect/>
          </a:stretch>
        </p:blipFill>
        <p:spPr>
          <a:xfrm>
            <a:off x="0" y="0"/>
            <a:ext cx="6258798" cy="2048161"/>
          </a:xfrm>
          <a:prstGeom prst="rect">
            <a:avLst/>
          </a:prstGeom>
        </p:spPr>
      </p:pic>
      <p:pic>
        <p:nvPicPr>
          <p:cNvPr id="30" name="图片 29"/>
          <p:cNvPicPr>
            <a:picLocks noChangeAspect="1"/>
          </p:cNvPicPr>
          <p:nvPr>
            <p:custDataLst>
              <p:tags r:id="rId1"/>
            </p:custDataLst>
          </p:nvPr>
        </p:nvPicPr>
        <p:blipFill>
          <a:blip r:embed="rId9"/>
          <a:srcRect l="66884"/>
          <a:stretch>
            <a:fillRect/>
          </a:stretch>
        </p:blipFill>
        <p:spPr>
          <a:xfrm>
            <a:off x="164106" y="2330185"/>
            <a:ext cx="5328961" cy="3302407"/>
          </a:xfrm>
          <a:prstGeom prst="rect">
            <a:avLst/>
          </a:prstGeom>
        </p:spPr>
      </p:pic>
      <p:pic>
        <p:nvPicPr>
          <p:cNvPr id="31" name="图片 30"/>
          <p:cNvPicPr>
            <a:picLocks noChangeAspect="1"/>
          </p:cNvPicPr>
          <p:nvPr>
            <p:custDataLst>
              <p:tags r:id="rId2"/>
            </p:custDataLst>
          </p:nvPr>
        </p:nvPicPr>
        <p:blipFill>
          <a:blip r:embed="rId10"/>
          <a:stretch>
            <a:fillRect/>
          </a:stretch>
        </p:blipFill>
        <p:spPr>
          <a:xfrm>
            <a:off x="6557668" y="573846"/>
            <a:ext cx="5541240" cy="5710488"/>
          </a:xfrm>
          <a:prstGeom prst="rect">
            <a:avLst/>
          </a:prstGeom>
        </p:spPr>
      </p:pic>
      <p:sp>
        <p:nvSpPr>
          <p:cNvPr id="32" name="矩形 31"/>
          <p:cNvSpPr/>
          <p:nvPr>
            <p:custDataLst>
              <p:tags r:id="rId3"/>
            </p:custDataLst>
          </p:nvPr>
        </p:nvSpPr>
        <p:spPr>
          <a:xfrm>
            <a:off x="240863" y="4862685"/>
            <a:ext cx="3649406" cy="3611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虚尾箭头 7"/>
          <p:cNvSpPr/>
          <p:nvPr>
            <p:custDataLst>
              <p:tags r:id="rId4"/>
            </p:custDataLst>
          </p:nvPr>
        </p:nvSpPr>
        <p:spPr>
          <a:xfrm>
            <a:off x="4159948" y="4712334"/>
            <a:ext cx="2397986" cy="58477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214880" y="5719445"/>
            <a:ext cx="1120140" cy="3683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a:t>elf</a:t>
            </a:r>
            <a:r>
              <a:rPr lang="zh-CN" altLang="en-US"/>
              <a:t>文件头</a:t>
            </a:r>
          </a:p>
        </p:txBody>
      </p:sp>
      <p:sp>
        <p:nvSpPr>
          <p:cNvPr id="23" name="文本框 22"/>
          <p:cNvSpPr txBox="1"/>
          <p:nvPr>
            <p:custDataLst>
              <p:tags r:id="rId5"/>
            </p:custDataLst>
          </p:nvPr>
        </p:nvSpPr>
        <p:spPr>
          <a:xfrm>
            <a:off x="8070850" y="6384290"/>
            <a:ext cx="2958465" cy="3683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a:t>program header table</a:t>
            </a:r>
            <a:r>
              <a:rPr lang="zh-CN" altLang="en-US"/>
              <a:t>（段头）</a:t>
            </a:r>
            <a:endParaRPr lang="en-US" altLang="zh-CN"/>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6878" y="142504"/>
            <a:ext cx="6701545" cy="584775"/>
          </a:xfrm>
          <a:prstGeom prst="rect">
            <a:avLst/>
          </a:prstGeom>
          <a:noFill/>
        </p:spPr>
        <p:txBody>
          <a:bodyPr wrap="square" rtlCol="0">
            <a:spAutoFit/>
          </a:bodyPr>
          <a:lstStyle/>
          <a:p>
            <a:r>
              <a:rPr lang="en-US" altLang="zh-CN" sz="3200" dirty="0"/>
              <a:t>ELF</a:t>
            </a:r>
            <a:r>
              <a:rPr lang="zh-CN" altLang="en-US" sz="3200" dirty="0"/>
              <a:t>解析</a:t>
            </a:r>
            <a:r>
              <a:rPr lang="en-US" altLang="zh-CN" sz="3200" dirty="0"/>
              <a:t>——Program Header Table </a:t>
            </a:r>
            <a:endParaRPr lang="zh-CN" altLang="en-US" sz="3200" dirty="0"/>
          </a:p>
        </p:txBody>
      </p:sp>
      <p:pic>
        <p:nvPicPr>
          <p:cNvPr id="3" name="图片 2"/>
          <p:cNvPicPr>
            <a:picLocks noChangeAspect="1"/>
          </p:cNvPicPr>
          <p:nvPr/>
        </p:nvPicPr>
        <p:blipFill rotWithShape="1">
          <a:blip r:embed="rId4"/>
          <a:srcRect t="1137" r="-575"/>
          <a:stretch>
            <a:fillRect/>
          </a:stretch>
        </p:blipFill>
        <p:spPr>
          <a:xfrm>
            <a:off x="-121187" y="1476259"/>
            <a:ext cx="4660135" cy="4452579"/>
          </a:xfrm>
          <a:prstGeom prst="rect">
            <a:avLst/>
          </a:prstGeom>
        </p:spPr>
      </p:pic>
      <p:pic>
        <p:nvPicPr>
          <p:cNvPr id="4" name="图片 3"/>
          <p:cNvPicPr>
            <a:picLocks noChangeAspect="1"/>
          </p:cNvPicPr>
          <p:nvPr/>
        </p:nvPicPr>
        <p:blipFill>
          <a:blip r:embed="rId5"/>
          <a:stretch>
            <a:fillRect/>
          </a:stretch>
        </p:blipFill>
        <p:spPr>
          <a:xfrm>
            <a:off x="5440045" y="1330325"/>
            <a:ext cx="4699000" cy="1278255"/>
          </a:xfrm>
          <a:prstGeom prst="rect">
            <a:avLst/>
          </a:prstGeom>
        </p:spPr>
      </p:pic>
      <p:sp>
        <p:nvSpPr>
          <p:cNvPr id="5" name="矩形 4"/>
          <p:cNvSpPr/>
          <p:nvPr/>
        </p:nvSpPr>
        <p:spPr>
          <a:xfrm>
            <a:off x="913961" y="2123850"/>
            <a:ext cx="2543689" cy="6807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180455" y="612140"/>
            <a:ext cx="1054100" cy="29654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段类型</a:t>
            </a:r>
          </a:p>
        </p:txBody>
      </p:sp>
      <p:sp>
        <p:nvSpPr>
          <p:cNvPr id="7" name="矩形 6"/>
          <p:cNvSpPr/>
          <p:nvPr/>
        </p:nvSpPr>
        <p:spPr>
          <a:xfrm>
            <a:off x="6187440" y="1435735"/>
            <a:ext cx="1017905" cy="2025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箭头连接符 7"/>
          <p:cNvCxnSpPr>
            <a:stCxn id="7" idx="0"/>
            <a:endCxn id="6" idx="2"/>
          </p:cNvCxnSpPr>
          <p:nvPr/>
        </p:nvCxnSpPr>
        <p:spPr>
          <a:xfrm flipV="1">
            <a:off x="6696710" y="908685"/>
            <a:ext cx="10795" cy="5270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8635365" y="1435735"/>
            <a:ext cx="787400" cy="25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6247130" y="1686560"/>
            <a:ext cx="958215" cy="2990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9773920" y="400050"/>
            <a:ext cx="1097280" cy="387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段偏移量</a:t>
            </a:r>
          </a:p>
        </p:txBody>
      </p:sp>
      <p:sp>
        <p:nvSpPr>
          <p:cNvPr id="12" name="矩形 11"/>
          <p:cNvSpPr/>
          <p:nvPr/>
        </p:nvSpPr>
        <p:spPr>
          <a:xfrm>
            <a:off x="3675380" y="1476375"/>
            <a:ext cx="1559560" cy="57658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段在进程空间中的虚拟地址</a:t>
            </a:r>
          </a:p>
        </p:txBody>
      </p:sp>
      <p:cxnSp>
        <p:nvCxnSpPr>
          <p:cNvPr id="13" name="直接箭头连接符 12"/>
          <p:cNvCxnSpPr>
            <a:stCxn id="9" idx="0"/>
            <a:endCxn id="11" idx="2"/>
          </p:cNvCxnSpPr>
          <p:nvPr/>
        </p:nvCxnSpPr>
        <p:spPr>
          <a:xfrm flipV="1">
            <a:off x="9029065" y="787400"/>
            <a:ext cx="1293495" cy="6483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0" idx="1"/>
          </p:cNvCxnSpPr>
          <p:nvPr/>
        </p:nvCxnSpPr>
        <p:spPr>
          <a:xfrm flipH="1" flipV="1">
            <a:off x="5234940" y="1790700"/>
            <a:ext cx="1012190" cy="457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577580" y="1746250"/>
            <a:ext cx="958215" cy="2387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10169525" y="1390650"/>
            <a:ext cx="1595120" cy="59436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段在进程空间中的虚拟地址</a:t>
            </a:r>
          </a:p>
        </p:txBody>
      </p:sp>
      <p:cxnSp>
        <p:nvCxnSpPr>
          <p:cNvPr id="17" name="直接箭头连接符 16"/>
          <p:cNvCxnSpPr>
            <a:stCxn id="15" idx="3"/>
          </p:cNvCxnSpPr>
          <p:nvPr/>
        </p:nvCxnSpPr>
        <p:spPr>
          <a:xfrm flipV="1">
            <a:off x="9535553" y="1790997"/>
            <a:ext cx="634365" cy="749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212205" y="2005965"/>
            <a:ext cx="1097280" cy="233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a:off x="8508365" y="2005965"/>
            <a:ext cx="1097280" cy="233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a:off x="3959860" y="2522855"/>
            <a:ext cx="2045970" cy="90614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本段内容在文件中的大小，单位是字节，可以是</a:t>
            </a:r>
            <a:r>
              <a:rPr lang="en-US" altLang="zh-CN" dirty="0">
                <a:solidFill>
                  <a:schemeClr val="tx1"/>
                </a:solidFill>
              </a:rPr>
              <a:t>0</a:t>
            </a:r>
            <a:endParaRPr lang="zh-CN" altLang="en-US" dirty="0">
              <a:solidFill>
                <a:schemeClr val="tx1"/>
              </a:solidFill>
            </a:endParaRPr>
          </a:p>
        </p:txBody>
      </p:sp>
      <p:sp>
        <p:nvSpPr>
          <p:cNvPr id="21" name="矩形 20"/>
          <p:cNvSpPr/>
          <p:nvPr/>
        </p:nvSpPr>
        <p:spPr>
          <a:xfrm>
            <a:off x="10238740" y="2426970"/>
            <a:ext cx="1565275" cy="143827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本段内容在内容镜像中的大小，单位是字节，可以是</a:t>
            </a:r>
            <a:r>
              <a:rPr lang="en-US" altLang="zh-CN">
                <a:solidFill>
                  <a:schemeClr val="tx1"/>
                </a:solidFill>
              </a:rPr>
              <a:t>0</a:t>
            </a:r>
            <a:endParaRPr lang="zh-CN" altLang="en-US" dirty="0">
              <a:solidFill>
                <a:schemeClr val="tx1"/>
              </a:solidFill>
            </a:endParaRPr>
          </a:p>
        </p:txBody>
      </p:sp>
      <p:cxnSp>
        <p:nvCxnSpPr>
          <p:cNvPr id="22" name="直接箭头连接符 21"/>
          <p:cNvCxnSpPr>
            <a:stCxn id="18" idx="2"/>
            <a:endCxn id="20" idx="0"/>
          </p:cNvCxnSpPr>
          <p:nvPr/>
        </p:nvCxnSpPr>
        <p:spPr>
          <a:xfrm flipH="1">
            <a:off x="4982845" y="2239645"/>
            <a:ext cx="1778000" cy="2832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9" idx="2"/>
            <a:endCxn id="21" idx="0"/>
          </p:cNvCxnSpPr>
          <p:nvPr/>
        </p:nvCxnSpPr>
        <p:spPr>
          <a:xfrm>
            <a:off x="9057005" y="2239645"/>
            <a:ext cx="1964690" cy="1873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237605" y="2269490"/>
            <a:ext cx="1028065" cy="2711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p:nvSpPr>
        <p:spPr>
          <a:xfrm>
            <a:off x="8450580" y="2260600"/>
            <a:ext cx="1028065" cy="2711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p:cNvSpPr/>
          <p:nvPr/>
        </p:nvSpPr>
        <p:spPr>
          <a:xfrm>
            <a:off x="5966460" y="2900045"/>
            <a:ext cx="1820545" cy="49784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本段内容的属性</a:t>
            </a:r>
            <a:endParaRPr lang="zh-CN" altLang="en-US" dirty="0">
              <a:solidFill>
                <a:schemeClr val="tx1"/>
              </a:solidFill>
            </a:endParaRPr>
          </a:p>
        </p:txBody>
      </p:sp>
      <p:sp>
        <p:nvSpPr>
          <p:cNvPr id="27" name="矩形 26"/>
          <p:cNvSpPr/>
          <p:nvPr/>
        </p:nvSpPr>
        <p:spPr>
          <a:xfrm>
            <a:off x="8508365" y="3041015"/>
            <a:ext cx="1097280" cy="387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对齐单位</a:t>
            </a:r>
          </a:p>
        </p:txBody>
      </p:sp>
      <p:cxnSp>
        <p:nvCxnSpPr>
          <p:cNvPr id="28" name="直接箭头连接符 27"/>
          <p:cNvCxnSpPr>
            <a:stCxn id="24" idx="2"/>
            <a:endCxn id="26" idx="0"/>
          </p:cNvCxnSpPr>
          <p:nvPr/>
        </p:nvCxnSpPr>
        <p:spPr>
          <a:xfrm>
            <a:off x="6751955" y="2540635"/>
            <a:ext cx="125095" cy="3594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5" idx="2"/>
          </p:cNvCxnSpPr>
          <p:nvPr/>
        </p:nvCxnSpPr>
        <p:spPr>
          <a:xfrm flipH="1">
            <a:off x="8956040" y="2531745"/>
            <a:ext cx="8890" cy="4800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custDataLst>
              <p:tags r:id="rId1"/>
            </p:custDataLst>
          </p:nvPr>
        </p:nvPicPr>
        <p:blipFill>
          <a:blip r:embed="rId6"/>
          <a:stretch>
            <a:fillRect/>
          </a:stretch>
        </p:blipFill>
        <p:spPr>
          <a:xfrm>
            <a:off x="5059068" y="3689156"/>
            <a:ext cx="5541240" cy="57104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9"/>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4"/>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6"/>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8"/>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9"/>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23"/>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2"/>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20"/>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1"/>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7"/>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4"/>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28"/>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26"/>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25"/>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29"/>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bldLvl="0" animBg="1"/>
      <p:bldP spid="7" grpId="0" bldLvl="0" animBg="1"/>
      <p:bldP spid="7" grpId="1" bldLvl="0" animBg="1"/>
      <p:bldP spid="9" grpId="0" bldLvl="0" animBg="1"/>
      <p:bldP spid="9" grpId="1" bldLvl="0" animBg="1"/>
      <p:bldP spid="10" grpId="0" bldLvl="0" animBg="1"/>
      <p:bldP spid="10" grpId="1" bldLvl="0" animBg="1"/>
      <p:bldP spid="11" grpId="0" bldLvl="0" animBg="1"/>
      <p:bldP spid="11" grpId="1" bldLvl="0" animBg="1"/>
      <p:bldP spid="12" grpId="0" bldLvl="0" animBg="1"/>
      <p:bldP spid="12" grpId="1" bldLvl="0" animBg="1"/>
      <p:bldP spid="15" grpId="0" bldLvl="0" animBg="1"/>
      <p:bldP spid="15" grpId="1" bldLvl="0" animBg="1"/>
      <p:bldP spid="16" grpId="0" bldLvl="0" animBg="1"/>
      <p:bldP spid="16" grpId="1" bldLvl="0" animBg="1"/>
      <p:bldP spid="18" grpId="0" bldLvl="0" animBg="1"/>
      <p:bldP spid="18" grpId="1" bldLvl="0" animBg="1"/>
      <p:bldP spid="19" grpId="0" bldLvl="0" animBg="1"/>
      <p:bldP spid="19" grpId="1" bldLvl="0" animBg="1"/>
      <p:bldP spid="20" grpId="0" bldLvl="0" animBg="1"/>
      <p:bldP spid="20" grpId="1" bldLvl="0" animBg="1"/>
      <p:bldP spid="21" grpId="0" bldLvl="0" animBg="1"/>
      <p:bldP spid="21" grpId="1" bldLvl="0" animBg="1"/>
      <p:bldP spid="24" grpId="0" bldLvl="0" animBg="1"/>
      <p:bldP spid="24" grpId="1" bldLvl="0" animBg="1"/>
      <p:bldP spid="25" grpId="0" bldLvl="0" animBg="1"/>
      <p:bldP spid="25" grpId="1" bldLvl="0" animBg="1"/>
      <p:bldP spid="26" grpId="0" bldLvl="0" animBg="1"/>
      <p:bldP spid="26" grpId="1" bldLvl="0" animBg="1"/>
      <p:bldP spid="27" grpId="0" bldLvl="0" animBg="1"/>
      <p:bldP spid="27" grpId="1"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211" y="185352"/>
            <a:ext cx="3731741" cy="461665"/>
          </a:xfrm>
          <a:prstGeom prst="rect">
            <a:avLst/>
          </a:prstGeom>
          <a:noFill/>
        </p:spPr>
        <p:txBody>
          <a:bodyPr wrap="square" rtlCol="0">
            <a:spAutoFit/>
          </a:bodyPr>
          <a:lstStyle/>
          <a:p>
            <a:r>
              <a:rPr lang="en-US" altLang="zh-CN" sz="2400" dirty="0"/>
              <a:t>Segment</a:t>
            </a:r>
            <a:r>
              <a:rPr lang="zh-CN" altLang="en-US" sz="2400" dirty="0"/>
              <a:t>具体含义</a:t>
            </a:r>
          </a:p>
        </p:txBody>
      </p:sp>
      <p:sp>
        <p:nvSpPr>
          <p:cNvPr id="3" name="文本框 2"/>
          <p:cNvSpPr txBox="1"/>
          <p:nvPr/>
        </p:nvSpPr>
        <p:spPr>
          <a:xfrm>
            <a:off x="5000625" y="774065"/>
            <a:ext cx="6475730" cy="501586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sz="1600" b="1" dirty="0"/>
              <a:t>PHDRL</a:t>
            </a:r>
            <a:r>
              <a:rPr lang="zh-CN" altLang="en-US" sz="1600" dirty="0"/>
              <a:t>：描述了</a:t>
            </a:r>
            <a:r>
              <a:rPr lang="en-US" altLang="zh-CN" sz="1600" dirty="0"/>
              <a:t>program header table</a:t>
            </a:r>
            <a:r>
              <a:rPr lang="zh-CN" altLang="en-US" sz="1600" dirty="0"/>
              <a:t>自身的信息</a:t>
            </a:r>
            <a:endParaRPr lang="en-US" altLang="zh-CN" sz="1600" dirty="0"/>
          </a:p>
          <a:p>
            <a:pPr marL="285750" indent="-285750">
              <a:lnSpc>
                <a:spcPct val="200000"/>
              </a:lnSpc>
              <a:buFont typeface="Arial" panose="020B0604020202020204" pitchFamily="34" charset="0"/>
              <a:buChar char="•"/>
            </a:pPr>
            <a:r>
              <a:rPr lang="en-US" altLang="zh-CN" sz="1600" b="1" dirty="0"/>
              <a:t>INTERP</a:t>
            </a:r>
            <a:r>
              <a:rPr lang="zh-CN" altLang="en-US" sz="1600" dirty="0"/>
              <a:t>：描述了一个特殊内存段，该段内存记录了动态加载解析器的访问路径字符串，也就是记录了动态解释器的位置</a:t>
            </a:r>
            <a:endParaRPr lang="en-US" altLang="zh-CN" sz="1600" dirty="0"/>
          </a:p>
          <a:p>
            <a:pPr marL="285750" indent="-285750">
              <a:lnSpc>
                <a:spcPct val="200000"/>
              </a:lnSpc>
              <a:buFont typeface="Arial" panose="020B0604020202020204" pitchFamily="34" charset="0"/>
              <a:buChar char="•"/>
            </a:pPr>
            <a:r>
              <a:rPr lang="en-US" altLang="zh-CN" sz="1600" b="1" dirty="0">
                <a:solidFill>
                  <a:srgbClr val="FF0000"/>
                </a:solidFill>
              </a:rPr>
              <a:t>LOAD</a:t>
            </a:r>
            <a:r>
              <a:rPr lang="zh-CN" altLang="en-US" sz="1600" dirty="0"/>
              <a:t>：描述了可加载到进程空间的代码区或数据区。</a:t>
            </a:r>
            <a:r>
              <a:rPr lang="zh-CN" altLang="en-US" sz="1600" dirty="0">
                <a:solidFill>
                  <a:srgbClr val="FF0000"/>
                </a:solidFill>
              </a:rPr>
              <a:t>最后加载进内存的只有</a:t>
            </a:r>
            <a:r>
              <a:rPr lang="en-US" altLang="zh-CN" sz="1600" dirty="0">
                <a:solidFill>
                  <a:srgbClr val="FF0000"/>
                </a:solidFill>
              </a:rPr>
              <a:t>program header table </a:t>
            </a:r>
            <a:r>
              <a:rPr lang="zh-CN" altLang="en-US" sz="1600" dirty="0">
                <a:solidFill>
                  <a:srgbClr val="FF0000"/>
                </a:solidFill>
              </a:rPr>
              <a:t>程序头表里的</a:t>
            </a:r>
            <a:r>
              <a:rPr lang="en-US" altLang="zh-CN" sz="1600" dirty="0">
                <a:solidFill>
                  <a:srgbClr val="FF0000"/>
                </a:solidFill>
              </a:rPr>
              <a:t>load</a:t>
            </a:r>
            <a:r>
              <a:rPr lang="zh-CN" altLang="en-US" sz="1600" dirty="0">
                <a:solidFill>
                  <a:srgbClr val="FF0000"/>
                </a:solidFill>
              </a:rPr>
              <a:t>段</a:t>
            </a:r>
            <a:r>
              <a:rPr lang="zh-CN" altLang="en-US" sz="1600" dirty="0"/>
              <a:t>，其他都只是描述信息，加载过程中用到。</a:t>
            </a:r>
            <a:endParaRPr lang="en-US" altLang="zh-CN" sz="1600" dirty="0"/>
          </a:p>
          <a:p>
            <a:pPr marL="285750" indent="-285750">
              <a:lnSpc>
                <a:spcPct val="200000"/>
              </a:lnSpc>
              <a:buFont typeface="Arial" panose="020B0604020202020204" pitchFamily="34" charset="0"/>
              <a:buChar char="•"/>
            </a:pPr>
            <a:r>
              <a:rPr lang="en-US" altLang="zh-CN" sz="1600" b="1" dirty="0"/>
              <a:t>DYNAMIC</a:t>
            </a:r>
            <a:r>
              <a:rPr lang="zh-CN" altLang="en-US" sz="1600" dirty="0"/>
              <a:t>：描述了动态加载段，其内部通常包含了一个名为</a:t>
            </a:r>
            <a:r>
              <a:rPr lang="en-US" altLang="zh-CN" sz="1600" dirty="0"/>
              <a:t>.dynamic</a:t>
            </a:r>
            <a:r>
              <a:rPr lang="zh-CN" altLang="en-US" sz="1600" dirty="0"/>
              <a:t>的动态加载区。这也是一个数组，每个元素描述了与动态加载相关的各方面信息</a:t>
            </a:r>
            <a:endParaRPr lang="en-US" altLang="zh-CN" sz="1600" dirty="0"/>
          </a:p>
          <a:p>
            <a:pPr marL="285750" indent="-285750">
              <a:lnSpc>
                <a:spcPct val="200000"/>
              </a:lnSpc>
              <a:buFont typeface="Arial" panose="020B0604020202020204" pitchFamily="34" charset="0"/>
              <a:buChar char="•"/>
            </a:pPr>
            <a:r>
              <a:rPr lang="en-US" altLang="zh-CN" sz="1600" b="1" dirty="0"/>
              <a:t>NOTE</a:t>
            </a:r>
            <a:r>
              <a:rPr lang="zh-CN" altLang="en-US" sz="1600" dirty="0"/>
              <a:t>：该段包含有专有的编译器信息</a:t>
            </a:r>
            <a:endParaRPr lang="en-US" altLang="zh-CN" sz="1600" dirty="0"/>
          </a:p>
        </p:txBody>
      </p:sp>
      <p:pic>
        <p:nvPicPr>
          <p:cNvPr id="4" name="图片 3"/>
          <p:cNvPicPr>
            <a:picLocks noChangeAspect="1"/>
          </p:cNvPicPr>
          <p:nvPr/>
        </p:nvPicPr>
        <p:blipFill>
          <a:blip r:embed="rId3"/>
          <a:stretch>
            <a:fillRect/>
          </a:stretch>
        </p:blipFill>
        <p:spPr>
          <a:xfrm>
            <a:off x="262890" y="981075"/>
            <a:ext cx="4464685" cy="4601210"/>
          </a:xfrm>
          <a:prstGeom prst="rect">
            <a:avLst/>
          </a:prstGeom>
        </p:spPr>
      </p:pic>
      <p:sp>
        <p:nvSpPr>
          <p:cNvPr id="5" name="矩形 4"/>
          <p:cNvSpPr/>
          <p:nvPr/>
        </p:nvSpPr>
        <p:spPr>
          <a:xfrm>
            <a:off x="598170" y="2491740"/>
            <a:ext cx="3638550" cy="1689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367665" y="2614930"/>
            <a:ext cx="297180" cy="8674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211" y="147252"/>
            <a:ext cx="3731741" cy="461665"/>
          </a:xfrm>
          <a:prstGeom prst="rect">
            <a:avLst/>
          </a:prstGeom>
          <a:noFill/>
        </p:spPr>
        <p:txBody>
          <a:bodyPr wrap="square" rtlCol="0">
            <a:spAutoFit/>
          </a:bodyPr>
          <a:lstStyle/>
          <a:p>
            <a:r>
              <a:rPr lang="en-US" altLang="zh-CN" sz="2400" dirty="0"/>
              <a:t>Segment</a:t>
            </a:r>
            <a:r>
              <a:rPr lang="zh-CN" altLang="en-US" sz="2400" dirty="0"/>
              <a:t>具体含义</a:t>
            </a:r>
          </a:p>
        </p:txBody>
      </p:sp>
      <p:sp>
        <p:nvSpPr>
          <p:cNvPr id="3" name="文本框 2"/>
          <p:cNvSpPr txBox="1"/>
          <p:nvPr/>
        </p:nvSpPr>
        <p:spPr>
          <a:xfrm>
            <a:off x="5000625" y="774065"/>
            <a:ext cx="6475730" cy="56311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600" b="1" dirty="0">
                <a:sym typeface="+mn-ea"/>
              </a:rPr>
              <a:t>GUN_PROPERTY</a:t>
            </a:r>
            <a:r>
              <a:rPr lang="zh-CN" altLang="en-US" sz="1600" b="1" dirty="0">
                <a:sym typeface="+mn-ea"/>
              </a:rPr>
              <a:t>：实在是查不到 ，区和段都查不到</a:t>
            </a:r>
            <a:endParaRPr lang="en-US" altLang="zh-CN" sz="1600" b="1" dirty="0"/>
          </a:p>
          <a:p>
            <a:pPr marL="285750" indent="-285750">
              <a:lnSpc>
                <a:spcPct val="150000"/>
              </a:lnSpc>
              <a:buFont typeface="Arial" panose="020B0604020202020204" pitchFamily="34" charset="0"/>
              <a:buChar char="•"/>
            </a:pPr>
            <a:r>
              <a:rPr lang="en-US" altLang="zh-CN" sz="1600" b="1" dirty="0">
                <a:sym typeface="+mn-ea"/>
              </a:rPr>
              <a:t>GNU_EH_FRAME</a:t>
            </a:r>
            <a:r>
              <a:rPr lang="zh-CN" altLang="en-US" sz="1600" dirty="0">
                <a:sym typeface="+mn-ea"/>
              </a:rPr>
              <a:t>：包含了</a:t>
            </a:r>
            <a:r>
              <a:rPr lang="en-US" altLang="zh-CN" sz="1600" dirty="0">
                <a:sym typeface="+mn-ea"/>
              </a:rPr>
              <a:t>.</a:t>
            </a:r>
            <a:r>
              <a:rPr lang="en-US" altLang="zh-CN" sz="1600" dirty="0" err="1">
                <a:sym typeface="+mn-ea"/>
              </a:rPr>
              <a:t>eh_frame_hdr</a:t>
            </a:r>
            <a:r>
              <a:rPr lang="zh-CN" altLang="en-US" sz="1600" dirty="0">
                <a:sym typeface="+mn-ea"/>
              </a:rPr>
              <a:t>当使用支持异常的语言</a:t>
            </a:r>
            <a:r>
              <a:rPr lang="en-US" altLang="zh-CN" sz="1600" dirty="0">
                <a:sym typeface="+mn-ea"/>
              </a:rPr>
              <a:t>(</a:t>
            </a:r>
            <a:r>
              <a:rPr lang="zh-CN" altLang="en-US" sz="1600" dirty="0">
                <a:sym typeface="+mn-ea"/>
              </a:rPr>
              <a:t>例如</a:t>
            </a:r>
            <a:r>
              <a:rPr lang="en-US" altLang="zh-CN" sz="1600" dirty="0">
                <a:sym typeface="+mn-ea"/>
              </a:rPr>
              <a:t>C ++)</a:t>
            </a:r>
            <a:r>
              <a:rPr lang="zh-CN" altLang="en-US" sz="1600" dirty="0">
                <a:sym typeface="+mn-ea"/>
              </a:rPr>
              <a:t>时，必须向运行时环境提供其他信息，以描述在处理异常期间必须解开的调用框架。 此信息包含在对象文件的特殊部分中，例如</a:t>
            </a:r>
            <a:r>
              <a:rPr lang="en-US" altLang="zh-CN" sz="1600" dirty="0">
                <a:sym typeface="+mn-ea"/>
              </a:rPr>
              <a:t>.</a:t>
            </a:r>
            <a:r>
              <a:rPr lang="en-US" altLang="zh-CN" sz="1600" dirty="0" err="1">
                <a:sym typeface="+mn-ea"/>
              </a:rPr>
              <a:t>eh_frame</a:t>
            </a:r>
            <a:r>
              <a:rPr lang="zh-CN" altLang="en-US" sz="1600" dirty="0">
                <a:sym typeface="+mn-ea"/>
              </a:rPr>
              <a:t>和</a:t>
            </a:r>
            <a:r>
              <a:rPr lang="en-US" altLang="zh-CN" sz="1600" dirty="0">
                <a:sym typeface="+mn-ea"/>
              </a:rPr>
              <a:t>.</a:t>
            </a:r>
            <a:r>
              <a:rPr lang="en-US" altLang="zh-CN" sz="1600" dirty="0" err="1">
                <a:sym typeface="+mn-ea"/>
              </a:rPr>
              <a:t>eh_frame_hdr</a:t>
            </a:r>
            <a:endParaRPr lang="en-US" altLang="zh-CN" sz="1600" dirty="0"/>
          </a:p>
          <a:p>
            <a:pPr marL="285750" indent="-285750">
              <a:lnSpc>
                <a:spcPct val="150000"/>
              </a:lnSpc>
              <a:buFont typeface="Arial" panose="020B0604020202020204" pitchFamily="34" charset="0"/>
              <a:buChar char="•"/>
            </a:pPr>
            <a:r>
              <a:rPr lang="en-US" altLang="zh-CN" sz="1600" b="1" dirty="0">
                <a:solidFill>
                  <a:srgbClr val="FF0000"/>
                </a:solidFill>
                <a:sym typeface="+mn-ea"/>
              </a:rPr>
              <a:t>GNU_STACK</a:t>
            </a:r>
            <a:r>
              <a:rPr lang="zh-CN" altLang="en-US" sz="1600" dirty="0">
                <a:solidFill>
                  <a:srgbClr val="FF0000"/>
                </a:solidFill>
                <a:sym typeface="+mn-ea"/>
              </a:rPr>
              <a:t>：</a:t>
            </a:r>
            <a:r>
              <a:rPr lang="zh-CN" altLang="en-US" sz="1600" dirty="0">
                <a:sym typeface="+mn-ea"/>
              </a:rPr>
              <a:t>可执行栈，即栈区，在加载段的过程中，当发现存在</a:t>
            </a:r>
            <a:r>
              <a:rPr lang="en-US" altLang="zh-CN" sz="1600" dirty="0">
                <a:sym typeface="+mn-ea"/>
              </a:rPr>
              <a:t>PT_GNU_STACK</a:t>
            </a:r>
            <a:r>
              <a:rPr lang="zh-CN" altLang="en-US" sz="1600" dirty="0">
                <a:sym typeface="+mn-ea"/>
              </a:rPr>
              <a:t>，也就是</a:t>
            </a:r>
            <a:r>
              <a:rPr lang="en-US" altLang="zh-CN" sz="1600" dirty="0">
                <a:sym typeface="+mn-ea"/>
              </a:rPr>
              <a:t>GNU_STACK segment </a:t>
            </a:r>
            <a:r>
              <a:rPr lang="zh-CN" altLang="en-US" sz="1600" dirty="0">
                <a:sym typeface="+mn-ea"/>
              </a:rPr>
              <a:t>的存在，如果存在这个这个段的话，看这个段的 </a:t>
            </a:r>
            <a:r>
              <a:rPr lang="en-US" altLang="zh-CN" sz="1600" dirty="0">
                <a:sym typeface="+mn-ea"/>
              </a:rPr>
              <a:t>flags </a:t>
            </a:r>
            <a:r>
              <a:rPr lang="zh-CN" altLang="en-US" sz="1600" dirty="0">
                <a:sym typeface="+mn-ea"/>
              </a:rPr>
              <a:t>是否有可执行权限，来设置对应的值。必须为</a:t>
            </a:r>
            <a:r>
              <a:rPr lang="en-US" altLang="zh-CN" sz="1600" dirty="0">
                <a:sym typeface="+mn-ea"/>
              </a:rPr>
              <a:t>RW</a:t>
            </a:r>
            <a:r>
              <a:rPr lang="zh-CN" altLang="en-US" sz="1600" dirty="0">
                <a:sym typeface="+mn-ea"/>
              </a:rPr>
              <a:t>方式。</a:t>
            </a:r>
            <a:endParaRPr lang="en-US" altLang="zh-CN" sz="1600" dirty="0"/>
          </a:p>
          <a:p>
            <a:pPr marL="285750" indent="-285750">
              <a:lnSpc>
                <a:spcPct val="150000"/>
              </a:lnSpc>
              <a:buFont typeface="Arial" panose="020B0604020202020204" pitchFamily="34" charset="0"/>
              <a:buChar char="•"/>
            </a:pPr>
            <a:r>
              <a:rPr lang="en-US" altLang="zh-CN" sz="1600" b="1" dirty="0">
                <a:sym typeface="+mn-ea"/>
              </a:rPr>
              <a:t>GUN_RELOR</a:t>
            </a:r>
            <a:r>
              <a:rPr lang="zh-CN" altLang="en-US" sz="1600" dirty="0">
                <a:sym typeface="+mn-ea"/>
              </a:rPr>
              <a:t>：只读重定位（</a:t>
            </a:r>
            <a:r>
              <a:rPr lang="en-US" altLang="zh-CN" sz="1600" dirty="0">
                <a:sym typeface="+mn-ea"/>
              </a:rPr>
              <a:t>RELRO</a:t>
            </a:r>
            <a:r>
              <a:rPr lang="zh-CN" altLang="en-US" sz="1600" dirty="0">
                <a:sym typeface="+mn-ea"/>
              </a:rPr>
              <a:t>）是一种安全保护。</a:t>
            </a:r>
            <a:r>
              <a:rPr lang="en-US" altLang="zh-CN" sz="1600" dirty="0">
                <a:sym typeface="+mn-ea"/>
              </a:rPr>
              <a:t>GNU_RELRO</a:t>
            </a:r>
            <a:r>
              <a:rPr lang="zh-CN" altLang="en-US" sz="1600" dirty="0">
                <a:sym typeface="+mn-ea"/>
              </a:rPr>
              <a:t>段作为表示是否在二进制文件上启用了</a:t>
            </a:r>
            <a:r>
              <a:rPr lang="en-US" altLang="zh-CN" sz="1600" dirty="0">
                <a:sym typeface="+mn-ea"/>
              </a:rPr>
              <a:t>RELRO</a:t>
            </a:r>
            <a:r>
              <a:rPr lang="zh-CN" altLang="en-US" sz="1600" dirty="0">
                <a:sym typeface="+mn-ea"/>
              </a:rPr>
              <a:t>的一种标志，通过将数据段中的特定区域标记为只读，即</a:t>
            </a:r>
            <a:r>
              <a:rPr lang="en-US" altLang="zh-CN" sz="1600" dirty="0">
                <a:sym typeface="+mn-ea"/>
              </a:rPr>
              <a:t>.</a:t>
            </a:r>
            <a:r>
              <a:rPr lang="en-US" altLang="zh-CN" sz="1600" dirty="0" err="1">
                <a:sym typeface="+mn-ea"/>
              </a:rPr>
              <a:t>init_array</a:t>
            </a:r>
            <a:r>
              <a:rPr lang="zh-CN" altLang="en-US" sz="1600" dirty="0">
                <a:sym typeface="+mn-ea"/>
              </a:rPr>
              <a:t>，</a:t>
            </a:r>
            <a:r>
              <a:rPr lang="en-US" altLang="zh-CN" sz="1600" dirty="0">
                <a:sym typeface="+mn-ea"/>
              </a:rPr>
              <a:t>.</a:t>
            </a:r>
            <a:r>
              <a:rPr lang="en-US" altLang="zh-CN" sz="1600" dirty="0" err="1">
                <a:sym typeface="+mn-ea"/>
              </a:rPr>
              <a:t>fini_array</a:t>
            </a:r>
            <a:r>
              <a:rPr lang="zh-CN" altLang="en-US" sz="1600" dirty="0">
                <a:sym typeface="+mn-ea"/>
              </a:rPr>
              <a:t>，</a:t>
            </a:r>
            <a:r>
              <a:rPr lang="en-US" altLang="zh-CN" sz="1600" dirty="0">
                <a:sym typeface="+mn-ea"/>
              </a:rPr>
              <a:t>.</a:t>
            </a:r>
            <a:r>
              <a:rPr lang="en-US" altLang="zh-CN" sz="1600" dirty="0" err="1">
                <a:sym typeface="+mn-ea"/>
              </a:rPr>
              <a:t>jcr</a:t>
            </a:r>
            <a:r>
              <a:rPr lang="zh-CN" altLang="en-US" sz="1600" dirty="0">
                <a:sym typeface="+mn-ea"/>
              </a:rPr>
              <a:t>，</a:t>
            </a:r>
            <a:r>
              <a:rPr lang="en-US" altLang="zh-CN" sz="1600" dirty="0">
                <a:sym typeface="+mn-ea"/>
              </a:rPr>
              <a:t>.got</a:t>
            </a:r>
            <a:r>
              <a:rPr lang="zh-CN" altLang="en-US" sz="1600" dirty="0">
                <a:sym typeface="+mn-ea"/>
              </a:rPr>
              <a:t>，</a:t>
            </a:r>
            <a:r>
              <a:rPr lang="en-US" altLang="zh-CN" sz="1600" dirty="0">
                <a:sym typeface="+mn-ea"/>
              </a:rPr>
              <a:t>.</a:t>
            </a:r>
            <a:r>
              <a:rPr lang="en-US" altLang="zh-CN" sz="1600" dirty="0" err="1">
                <a:sym typeface="+mn-ea"/>
              </a:rPr>
              <a:t>got.plt</a:t>
            </a:r>
            <a:r>
              <a:rPr lang="zh-CN" altLang="en-US" sz="1600" dirty="0">
                <a:sym typeface="+mn-ea"/>
              </a:rPr>
              <a:t>部分，来一定程度上保护</a:t>
            </a:r>
            <a:r>
              <a:rPr lang="en-US" altLang="zh-CN" sz="1600" dirty="0">
                <a:sym typeface="+mn-ea"/>
              </a:rPr>
              <a:t>ELF</a:t>
            </a:r>
            <a:r>
              <a:rPr lang="zh-CN" altLang="en-US" sz="1600" dirty="0">
                <a:sym typeface="+mn-ea"/>
              </a:rPr>
              <a:t>文件</a:t>
            </a:r>
            <a:endParaRPr lang="en-US" altLang="zh-CN" sz="1600" dirty="0"/>
          </a:p>
          <a:p>
            <a:pPr marL="285750" indent="-285750">
              <a:lnSpc>
                <a:spcPct val="150000"/>
              </a:lnSpc>
              <a:buFont typeface="Arial" panose="020B0604020202020204" pitchFamily="34" charset="0"/>
              <a:buChar char="•"/>
            </a:pPr>
            <a:r>
              <a:rPr lang="en-US" altLang="zh-CN" sz="1600" b="1" dirty="0">
                <a:sym typeface="+mn-ea"/>
              </a:rPr>
              <a:t>NULL</a:t>
            </a:r>
            <a:r>
              <a:rPr lang="zh-CN" altLang="en-US" sz="1600" dirty="0">
                <a:sym typeface="+mn-ea"/>
              </a:rPr>
              <a:t>：空段</a:t>
            </a:r>
            <a:endParaRPr lang="en-US" altLang="zh-CN" sz="1600" dirty="0"/>
          </a:p>
        </p:txBody>
      </p:sp>
      <p:pic>
        <p:nvPicPr>
          <p:cNvPr id="4" name="图片 3"/>
          <p:cNvPicPr>
            <a:picLocks noChangeAspect="1"/>
          </p:cNvPicPr>
          <p:nvPr/>
        </p:nvPicPr>
        <p:blipFill>
          <a:blip r:embed="rId3"/>
          <a:stretch>
            <a:fillRect/>
          </a:stretch>
        </p:blipFill>
        <p:spPr>
          <a:xfrm>
            <a:off x="262890" y="981075"/>
            <a:ext cx="4464685" cy="4601210"/>
          </a:xfrm>
          <a:prstGeom prst="rect">
            <a:avLst/>
          </a:prstGeom>
        </p:spPr>
      </p:pic>
      <p:sp>
        <p:nvSpPr>
          <p:cNvPr id="5" name="矩形 4"/>
          <p:cNvSpPr/>
          <p:nvPr/>
        </p:nvSpPr>
        <p:spPr>
          <a:xfrm>
            <a:off x="322580" y="4714875"/>
            <a:ext cx="4255770" cy="2609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ChangeAspect="1"/>
          </p:cNvPicPr>
          <p:nvPr>
            <p:custDataLst>
              <p:tags r:id="rId1"/>
            </p:custDataLst>
          </p:nvPr>
        </p:nvPicPr>
        <p:blipFill>
          <a:blip r:embed="rId8"/>
          <a:stretch>
            <a:fillRect/>
          </a:stretch>
        </p:blipFill>
        <p:spPr>
          <a:xfrm>
            <a:off x="6523588" y="1087554"/>
            <a:ext cx="5624195" cy="4759325"/>
          </a:xfrm>
          <a:prstGeom prst="rect">
            <a:avLst/>
          </a:prstGeom>
        </p:spPr>
      </p:pic>
      <p:pic>
        <p:nvPicPr>
          <p:cNvPr id="2" name="图片 1"/>
          <p:cNvPicPr>
            <a:picLocks noChangeAspect="1"/>
          </p:cNvPicPr>
          <p:nvPr/>
        </p:nvPicPr>
        <p:blipFill>
          <a:blip r:embed="rId9"/>
          <a:stretch>
            <a:fillRect/>
          </a:stretch>
        </p:blipFill>
        <p:spPr>
          <a:xfrm>
            <a:off x="0" y="-38100"/>
            <a:ext cx="6258798" cy="2048161"/>
          </a:xfrm>
          <a:prstGeom prst="rect">
            <a:avLst/>
          </a:prstGeom>
        </p:spPr>
      </p:pic>
      <p:pic>
        <p:nvPicPr>
          <p:cNvPr id="5" name="内容占位符 3"/>
          <p:cNvPicPr>
            <a:picLocks noChangeAspect="1"/>
          </p:cNvPicPr>
          <p:nvPr>
            <p:custDataLst>
              <p:tags r:id="rId2"/>
            </p:custDataLst>
          </p:nvPr>
        </p:nvPicPr>
        <p:blipFill>
          <a:blip r:embed="rId10"/>
          <a:stretch>
            <a:fillRect/>
          </a:stretch>
        </p:blipFill>
        <p:spPr>
          <a:xfrm>
            <a:off x="154305" y="1986915"/>
            <a:ext cx="6050915" cy="3523615"/>
          </a:xfrm>
          <a:prstGeom prst="rect">
            <a:avLst/>
          </a:prstGeom>
        </p:spPr>
      </p:pic>
      <p:sp>
        <p:nvSpPr>
          <p:cNvPr id="33" name="虚尾箭头 7"/>
          <p:cNvSpPr/>
          <p:nvPr>
            <p:custDataLst>
              <p:tags r:id="rId3"/>
            </p:custDataLst>
          </p:nvPr>
        </p:nvSpPr>
        <p:spPr>
          <a:xfrm>
            <a:off x="4159948" y="4712334"/>
            <a:ext cx="2397986" cy="58477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214880" y="5719445"/>
            <a:ext cx="1120140" cy="3683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a:t>elf</a:t>
            </a:r>
            <a:r>
              <a:rPr lang="zh-CN" altLang="en-US"/>
              <a:t>文件头</a:t>
            </a:r>
          </a:p>
        </p:txBody>
      </p:sp>
      <p:sp>
        <p:nvSpPr>
          <p:cNvPr id="23" name="文本框 22"/>
          <p:cNvSpPr txBox="1"/>
          <p:nvPr>
            <p:custDataLst>
              <p:tags r:id="rId4"/>
            </p:custDataLst>
          </p:nvPr>
        </p:nvSpPr>
        <p:spPr>
          <a:xfrm>
            <a:off x="8032750" y="6087745"/>
            <a:ext cx="2958465" cy="3683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a:t>section header table</a:t>
            </a:r>
            <a:r>
              <a:rPr lang="zh-CN" altLang="en-US"/>
              <a:t>（区头）</a:t>
            </a:r>
            <a:endParaRPr lang="en-US" altLang="zh-CN"/>
          </a:p>
        </p:txBody>
      </p:sp>
      <p:sp>
        <p:nvSpPr>
          <p:cNvPr id="32" name="矩形 31"/>
          <p:cNvSpPr/>
          <p:nvPr>
            <p:custDataLst>
              <p:tags r:id="rId5"/>
            </p:custDataLst>
          </p:nvPr>
        </p:nvSpPr>
        <p:spPr>
          <a:xfrm>
            <a:off x="278765" y="5010150"/>
            <a:ext cx="3839210" cy="332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6878" y="142504"/>
            <a:ext cx="6701545" cy="584775"/>
          </a:xfrm>
          <a:prstGeom prst="rect">
            <a:avLst/>
          </a:prstGeom>
          <a:noFill/>
        </p:spPr>
        <p:txBody>
          <a:bodyPr wrap="square" rtlCol="0">
            <a:spAutoFit/>
          </a:bodyPr>
          <a:lstStyle/>
          <a:p>
            <a:r>
              <a:rPr lang="en-US" altLang="zh-CN" sz="3200" dirty="0"/>
              <a:t>ELF</a:t>
            </a:r>
            <a:r>
              <a:rPr lang="zh-CN" altLang="en-US" sz="3200" dirty="0"/>
              <a:t>解析</a:t>
            </a:r>
            <a:r>
              <a:rPr lang="en-US" altLang="zh-CN" sz="3200" dirty="0"/>
              <a:t>——Section Header Table </a:t>
            </a:r>
            <a:endParaRPr lang="zh-CN" altLang="en-US" sz="3200" dirty="0"/>
          </a:p>
        </p:txBody>
      </p:sp>
      <p:pic>
        <p:nvPicPr>
          <p:cNvPr id="3" name="图片 2"/>
          <p:cNvPicPr>
            <a:picLocks noChangeAspect="1"/>
          </p:cNvPicPr>
          <p:nvPr/>
        </p:nvPicPr>
        <p:blipFill rotWithShape="1">
          <a:blip r:embed="rId4"/>
          <a:srcRect t="1137" r="-575"/>
          <a:stretch>
            <a:fillRect/>
          </a:stretch>
        </p:blipFill>
        <p:spPr>
          <a:xfrm>
            <a:off x="-121187" y="1476259"/>
            <a:ext cx="4660135" cy="4452579"/>
          </a:xfrm>
          <a:prstGeom prst="rect">
            <a:avLst/>
          </a:prstGeom>
        </p:spPr>
      </p:pic>
      <p:pic>
        <p:nvPicPr>
          <p:cNvPr id="4" name="图片 3"/>
          <p:cNvPicPr>
            <a:picLocks noChangeAspect="1"/>
          </p:cNvPicPr>
          <p:nvPr/>
        </p:nvPicPr>
        <p:blipFill>
          <a:blip r:embed="rId5"/>
          <a:stretch>
            <a:fillRect/>
          </a:stretch>
        </p:blipFill>
        <p:spPr>
          <a:xfrm>
            <a:off x="5634990" y="1075690"/>
            <a:ext cx="5019040" cy="1643380"/>
          </a:xfrm>
          <a:prstGeom prst="rect">
            <a:avLst/>
          </a:prstGeom>
        </p:spPr>
      </p:pic>
      <p:cxnSp>
        <p:nvCxnSpPr>
          <p:cNvPr id="6" name="直接箭头连接符 5"/>
          <p:cNvCxnSpPr>
            <a:stCxn id="30" idx="2"/>
            <a:endCxn id="32" idx="0"/>
          </p:cNvCxnSpPr>
          <p:nvPr/>
        </p:nvCxnSpPr>
        <p:spPr>
          <a:xfrm>
            <a:off x="9517380" y="2617470"/>
            <a:ext cx="1125855" cy="2514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393815" y="1104265"/>
            <a:ext cx="1410970" cy="3003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751570" y="1135380"/>
            <a:ext cx="1325880" cy="3181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17310" y="1421130"/>
            <a:ext cx="1410970" cy="292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endCxn id="11" idx="2"/>
          </p:cNvCxnSpPr>
          <p:nvPr/>
        </p:nvCxnSpPr>
        <p:spPr>
          <a:xfrm flipV="1">
            <a:off x="7089775" y="727075"/>
            <a:ext cx="41910" cy="3771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293485" y="421640"/>
            <a:ext cx="1676400" cy="30543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每个区的名字</a:t>
            </a:r>
          </a:p>
        </p:txBody>
      </p:sp>
      <p:sp>
        <p:nvSpPr>
          <p:cNvPr id="12" name="矩形 11"/>
          <p:cNvSpPr/>
          <p:nvPr/>
        </p:nvSpPr>
        <p:spPr>
          <a:xfrm>
            <a:off x="8568055" y="433705"/>
            <a:ext cx="1629410" cy="35750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每个区的功能</a:t>
            </a:r>
          </a:p>
        </p:txBody>
      </p:sp>
      <p:sp>
        <p:nvSpPr>
          <p:cNvPr id="13" name="矩形 12"/>
          <p:cNvSpPr/>
          <p:nvPr/>
        </p:nvSpPr>
        <p:spPr>
          <a:xfrm>
            <a:off x="3628390" y="1265555"/>
            <a:ext cx="1701800" cy="39179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每个区的属性</a:t>
            </a:r>
          </a:p>
        </p:txBody>
      </p:sp>
      <p:cxnSp>
        <p:nvCxnSpPr>
          <p:cNvPr id="14" name="直接箭头连接符 13"/>
          <p:cNvCxnSpPr>
            <a:stCxn id="8" idx="0"/>
          </p:cNvCxnSpPr>
          <p:nvPr/>
        </p:nvCxnSpPr>
        <p:spPr>
          <a:xfrm flipH="1" flipV="1">
            <a:off x="9387205" y="766445"/>
            <a:ext cx="27305" cy="3689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9" idx="1"/>
            <a:endCxn id="13" idx="3"/>
          </p:cNvCxnSpPr>
          <p:nvPr/>
        </p:nvCxnSpPr>
        <p:spPr>
          <a:xfrm flipH="1" flipV="1">
            <a:off x="5330190" y="1461770"/>
            <a:ext cx="1087120" cy="1060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8794115" y="1461770"/>
            <a:ext cx="1240790" cy="2711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6417310" y="1745615"/>
            <a:ext cx="1350010" cy="2876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10442575" y="299085"/>
            <a:ext cx="1642110" cy="62674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每个区的进程映射地址</a:t>
            </a:r>
            <a:endParaRPr lang="zh-CN" altLang="en-US" dirty="0">
              <a:solidFill>
                <a:schemeClr val="tx1"/>
              </a:solidFill>
            </a:endParaRPr>
          </a:p>
        </p:txBody>
      </p:sp>
      <p:sp>
        <p:nvSpPr>
          <p:cNvPr id="19" name="矩形 18"/>
          <p:cNvSpPr/>
          <p:nvPr/>
        </p:nvSpPr>
        <p:spPr>
          <a:xfrm>
            <a:off x="3730625" y="1953895"/>
            <a:ext cx="1483360" cy="41973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文件内偏移</a:t>
            </a:r>
            <a:endParaRPr lang="zh-CN" altLang="en-US" dirty="0">
              <a:solidFill>
                <a:schemeClr val="tx1"/>
              </a:solidFill>
            </a:endParaRPr>
          </a:p>
        </p:txBody>
      </p:sp>
      <p:cxnSp>
        <p:nvCxnSpPr>
          <p:cNvPr id="20" name="直接箭头连接符 19"/>
          <p:cNvCxnSpPr>
            <a:stCxn id="17" idx="1"/>
            <a:endCxn id="19" idx="3"/>
          </p:cNvCxnSpPr>
          <p:nvPr/>
        </p:nvCxnSpPr>
        <p:spPr>
          <a:xfrm flipH="1">
            <a:off x="5213985" y="1889760"/>
            <a:ext cx="1203325" cy="2743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6" idx="0"/>
            <a:endCxn id="18" idx="2"/>
          </p:cNvCxnSpPr>
          <p:nvPr/>
        </p:nvCxnSpPr>
        <p:spPr>
          <a:xfrm flipV="1">
            <a:off x="9414510" y="925830"/>
            <a:ext cx="1849120" cy="5359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8794115" y="1758950"/>
            <a:ext cx="1311275" cy="2660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10798810" y="1564640"/>
            <a:ext cx="1125220" cy="37528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区的大小</a:t>
            </a:r>
          </a:p>
        </p:txBody>
      </p:sp>
      <p:cxnSp>
        <p:nvCxnSpPr>
          <p:cNvPr id="24" name="直接箭头连接符 23"/>
          <p:cNvCxnSpPr>
            <a:stCxn id="22" idx="3"/>
            <a:endCxn id="23" idx="1"/>
          </p:cNvCxnSpPr>
          <p:nvPr/>
        </p:nvCxnSpPr>
        <p:spPr>
          <a:xfrm flipV="1">
            <a:off x="10105390" y="1752600"/>
            <a:ext cx="693420" cy="1397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706745" y="2030730"/>
            <a:ext cx="4966970" cy="3543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p:cNvSpPr/>
          <p:nvPr/>
        </p:nvSpPr>
        <p:spPr>
          <a:xfrm>
            <a:off x="7322820" y="3515995"/>
            <a:ext cx="2164715" cy="57848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Link</a:t>
            </a:r>
            <a:r>
              <a:rPr lang="zh-CN" altLang="en-US">
                <a:solidFill>
                  <a:schemeClr val="tx1"/>
                </a:solidFill>
              </a:rPr>
              <a:t>和</a:t>
            </a:r>
            <a:r>
              <a:rPr lang="en-US" altLang="zh-CN">
                <a:solidFill>
                  <a:schemeClr val="tx1"/>
                </a:solidFill>
              </a:rPr>
              <a:t>Info</a:t>
            </a:r>
            <a:r>
              <a:rPr lang="zh-CN" altLang="en-US">
                <a:solidFill>
                  <a:schemeClr val="tx1"/>
                </a:solidFill>
              </a:rPr>
              <a:t>记录不同类型区的相关信息</a:t>
            </a:r>
            <a:endParaRPr lang="zh-CN" altLang="en-US" dirty="0">
              <a:solidFill>
                <a:schemeClr val="tx1"/>
              </a:solidFill>
            </a:endParaRPr>
          </a:p>
        </p:txBody>
      </p:sp>
      <p:cxnSp>
        <p:nvCxnSpPr>
          <p:cNvPr id="27" name="直接箭头连接符 26"/>
          <p:cNvCxnSpPr>
            <a:stCxn id="25" idx="2"/>
            <a:endCxn id="26" idx="0"/>
          </p:cNvCxnSpPr>
          <p:nvPr/>
        </p:nvCxnSpPr>
        <p:spPr>
          <a:xfrm>
            <a:off x="8190230" y="2385060"/>
            <a:ext cx="215265" cy="11309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9" idx="2"/>
            <a:endCxn id="31" idx="0"/>
          </p:cNvCxnSpPr>
          <p:nvPr/>
        </p:nvCxnSpPr>
        <p:spPr>
          <a:xfrm flipH="1">
            <a:off x="5576570" y="2625725"/>
            <a:ext cx="1423670" cy="3778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293485" y="2419350"/>
            <a:ext cx="1412875" cy="2063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p:cNvSpPr/>
          <p:nvPr/>
        </p:nvSpPr>
        <p:spPr>
          <a:xfrm>
            <a:off x="8837295" y="2418080"/>
            <a:ext cx="1360170" cy="1993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p:cNvSpPr/>
          <p:nvPr/>
        </p:nvSpPr>
        <p:spPr>
          <a:xfrm>
            <a:off x="4735195" y="3003550"/>
            <a:ext cx="1682115" cy="38163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区的对齐单位</a:t>
            </a:r>
          </a:p>
        </p:txBody>
      </p:sp>
      <p:sp>
        <p:nvSpPr>
          <p:cNvPr id="32" name="矩形 31"/>
          <p:cNvSpPr/>
          <p:nvPr/>
        </p:nvSpPr>
        <p:spPr>
          <a:xfrm>
            <a:off x="9317355" y="2868930"/>
            <a:ext cx="2651760" cy="80073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区中每个元素的大小</a:t>
            </a:r>
            <a:r>
              <a:rPr lang="en-US" altLang="zh-CN">
                <a:solidFill>
                  <a:schemeClr val="tx1"/>
                </a:solidFill>
              </a:rPr>
              <a:t>(</a:t>
            </a:r>
            <a:r>
              <a:rPr lang="zh-CN" altLang="en-US">
                <a:solidFill>
                  <a:schemeClr val="tx1"/>
                </a:solidFill>
              </a:rPr>
              <a:t>如果该区为一个数组的话，否则该值为</a:t>
            </a:r>
            <a:r>
              <a:rPr lang="en-US" altLang="zh-CN">
                <a:solidFill>
                  <a:schemeClr val="tx1"/>
                </a:solidFill>
              </a:rPr>
              <a:t>0)</a:t>
            </a:r>
            <a:endParaRPr lang="zh-CN" altLang="en-US" dirty="0">
              <a:solidFill>
                <a:schemeClr val="tx1"/>
              </a:solidFill>
            </a:endParaRPr>
          </a:p>
        </p:txBody>
      </p:sp>
      <p:sp>
        <p:nvSpPr>
          <p:cNvPr id="33" name="矩形 32"/>
          <p:cNvSpPr/>
          <p:nvPr/>
        </p:nvSpPr>
        <p:spPr>
          <a:xfrm>
            <a:off x="932503" y="5318781"/>
            <a:ext cx="2543689" cy="6807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1" name="内容占位符 3"/>
          <p:cNvPicPr>
            <a:picLocks noChangeAspect="1"/>
          </p:cNvPicPr>
          <p:nvPr>
            <p:custDataLst>
              <p:tags r:id="rId1"/>
            </p:custDataLst>
          </p:nvPr>
        </p:nvPicPr>
        <p:blipFill>
          <a:blip r:embed="rId6"/>
          <a:stretch>
            <a:fillRect/>
          </a:stretch>
        </p:blipFill>
        <p:spPr>
          <a:xfrm>
            <a:off x="5330423" y="4355264"/>
            <a:ext cx="5624195" cy="47593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7"/>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8"/>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4"/>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0"/>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5"/>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 calcmode="lin" valueType="num">
                                      <p:cBhvr additive="base">
                                        <p:cTn id="69" dur="500" fill="hold"/>
                                        <p:tgtEl>
                                          <p:spTgt spid="17"/>
                                        </p:tgtEl>
                                        <p:attrNameLst>
                                          <p:attrName>ppt_x</p:attrName>
                                        </p:attrNameLst>
                                      </p:cBhvr>
                                      <p:tavLst>
                                        <p:tav tm="0">
                                          <p:val>
                                            <p:strVal val="#ppt_x"/>
                                          </p:val>
                                        </p:tav>
                                        <p:tav tm="100000">
                                          <p:val>
                                            <p:strVal val="#ppt_x"/>
                                          </p:val>
                                        </p:tav>
                                      </p:tavLst>
                                    </p:anim>
                                    <p:anim calcmode="lin" valueType="num">
                                      <p:cBhvr additive="base">
                                        <p:cTn id="70" dur="500" fill="hold"/>
                                        <p:tgtEl>
                                          <p:spTgt spid="17"/>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500" fill="hold"/>
                                        <p:tgtEl>
                                          <p:spTgt spid="21"/>
                                        </p:tgtEl>
                                        <p:attrNameLst>
                                          <p:attrName>ppt_x</p:attrName>
                                        </p:attrNameLst>
                                      </p:cBhvr>
                                      <p:tavLst>
                                        <p:tav tm="0">
                                          <p:val>
                                            <p:strVal val="#ppt_x"/>
                                          </p:val>
                                        </p:tav>
                                        <p:tav tm="100000">
                                          <p:val>
                                            <p:strVal val="#ppt_x"/>
                                          </p:val>
                                        </p:tav>
                                      </p:tavLst>
                                    </p:anim>
                                    <p:anim calcmode="lin" valueType="num">
                                      <p:cBhvr additive="base">
                                        <p:cTn id="74" dur="500" fill="hold"/>
                                        <p:tgtEl>
                                          <p:spTgt spid="21"/>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ppt_x"/>
                                          </p:val>
                                        </p:tav>
                                        <p:tav tm="100000">
                                          <p:val>
                                            <p:strVal val="#ppt_x"/>
                                          </p:val>
                                        </p:tav>
                                      </p:tavLst>
                                    </p:anim>
                                    <p:anim calcmode="lin" valueType="num">
                                      <p:cBhvr additive="base">
                                        <p:cTn id="78" dur="500" fill="hold"/>
                                        <p:tgtEl>
                                          <p:spTgt spid="1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20"/>
                                        </p:tgtEl>
                                        <p:attrNameLst>
                                          <p:attrName>style.visibility</p:attrName>
                                        </p:attrNameLst>
                                      </p:cBhvr>
                                      <p:to>
                                        <p:strVal val="visible"/>
                                      </p:to>
                                    </p:set>
                                    <p:anim calcmode="lin" valueType="num">
                                      <p:cBhvr additive="base">
                                        <p:cTn id="81" dur="500" fill="hold"/>
                                        <p:tgtEl>
                                          <p:spTgt spid="20"/>
                                        </p:tgtEl>
                                        <p:attrNameLst>
                                          <p:attrName>ppt_x</p:attrName>
                                        </p:attrNameLst>
                                      </p:cBhvr>
                                      <p:tavLst>
                                        <p:tav tm="0">
                                          <p:val>
                                            <p:strVal val="#ppt_x"/>
                                          </p:val>
                                        </p:tav>
                                        <p:tav tm="100000">
                                          <p:val>
                                            <p:strVal val="#ppt_x"/>
                                          </p:val>
                                        </p:tav>
                                      </p:tavLst>
                                    </p:anim>
                                    <p:anim calcmode="lin" valueType="num">
                                      <p:cBhvr additive="base">
                                        <p:cTn id="82" dur="500" fill="hold"/>
                                        <p:tgtEl>
                                          <p:spTgt spid="20"/>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additive="base">
                                        <p:cTn id="85" dur="500" fill="hold"/>
                                        <p:tgtEl>
                                          <p:spTgt spid="19"/>
                                        </p:tgtEl>
                                        <p:attrNameLst>
                                          <p:attrName>ppt_x</p:attrName>
                                        </p:attrNameLst>
                                      </p:cBhvr>
                                      <p:tavLst>
                                        <p:tav tm="0">
                                          <p:val>
                                            <p:strVal val="#ppt_x"/>
                                          </p:val>
                                        </p:tav>
                                        <p:tav tm="100000">
                                          <p:val>
                                            <p:strVal val="#ppt_x"/>
                                          </p:val>
                                        </p:tav>
                                      </p:tavLst>
                                    </p:anim>
                                    <p:anim calcmode="lin" valueType="num">
                                      <p:cBhvr additive="base">
                                        <p:cTn id="8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6"/>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7"/>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8"/>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20"/>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9"/>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2"/>
                                        </p:tgtEl>
                                        <p:attrNameLst>
                                          <p:attrName>style.visibility</p:attrName>
                                        </p:attrNameLst>
                                      </p:cBhvr>
                                      <p:to>
                                        <p:strVal val="visible"/>
                                      </p:to>
                                    </p:set>
                                    <p:anim calcmode="lin" valueType="num">
                                      <p:cBhvr additive="base">
                                        <p:cTn id="105" dur="500" fill="hold"/>
                                        <p:tgtEl>
                                          <p:spTgt spid="22"/>
                                        </p:tgtEl>
                                        <p:attrNameLst>
                                          <p:attrName>ppt_x</p:attrName>
                                        </p:attrNameLst>
                                      </p:cBhvr>
                                      <p:tavLst>
                                        <p:tav tm="0">
                                          <p:val>
                                            <p:strVal val="#ppt_x"/>
                                          </p:val>
                                        </p:tav>
                                        <p:tav tm="100000">
                                          <p:val>
                                            <p:strVal val="#ppt_x"/>
                                          </p:val>
                                        </p:tav>
                                      </p:tavLst>
                                    </p:anim>
                                    <p:anim calcmode="lin" valueType="num">
                                      <p:cBhvr additive="base">
                                        <p:cTn id="106" dur="500" fill="hold"/>
                                        <p:tgtEl>
                                          <p:spTgt spid="2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500" fill="hold"/>
                                        <p:tgtEl>
                                          <p:spTgt spid="24"/>
                                        </p:tgtEl>
                                        <p:attrNameLst>
                                          <p:attrName>ppt_x</p:attrName>
                                        </p:attrNameLst>
                                      </p:cBhvr>
                                      <p:tavLst>
                                        <p:tav tm="0">
                                          <p:val>
                                            <p:strVal val="#ppt_x"/>
                                          </p:val>
                                        </p:tav>
                                        <p:tav tm="100000">
                                          <p:val>
                                            <p:strVal val="#ppt_x"/>
                                          </p:val>
                                        </p:tav>
                                      </p:tavLst>
                                    </p:anim>
                                    <p:anim calcmode="lin" valueType="num">
                                      <p:cBhvr additive="base">
                                        <p:cTn id="110" dur="500" fill="hold"/>
                                        <p:tgtEl>
                                          <p:spTgt spid="2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23"/>
                                        </p:tgtEl>
                                        <p:attrNameLst>
                                          <p:attrName>style.visibility</p:attrName>
                                        </p:attrNameLst>
                                      </p:cBhvr>
                                      <p:to>
                                        <p:strVal val="visible"/>
                                      </p:to>
                                    </p:set>
                                    <p:anim calcmode="lin" valueType="num">
                                      <p:cBhvr additive="base">
                                        <p:cTn id="113" dur="500" fill="hold"/>
                                        <p:tgtEl>
                                          <p:spTgt spid="23"/>
                                        </p:tgtEl>
                                        <p:attrNameLst>
                                          <p:attrName>ppt_x</p:attrName>
                                        </p:attrNameLst>
                                      </p:cBhvr>
                                      <p:tavLst>
                                        <p:tav tm="0">
                                          <p:val>
                                            <p:strVal val="#ppt_x"/>
                                          </p:val>
                                        </p:tav>
                                        <p:tav tm="100000">
                                          <p:val>
                                            <p:strVal val="#ppt_x"/>
                                          </p:val>
                                        </p:tav>
                                      </p:tavLst>
                                    </p:anim>
                                    <p:anim calcmode="lin" valueType="num">
                                      <p:cBhvr additive="base">
                                        <p:cTn id="1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22"/>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24"/>
                                        </p:tgtEl>
                                        <p:attrNameLst>
                                          <p:attrName>style.visibility</p:attrName>
                                        </p:attrNameLst>
                                      </p:cBhvr>
                                      <p:to>
                                        <p:strVal val="hidden"/>
                                      </p:to>
                                    </p:set>
                                  </p:childTnLst>
                                </p:cTn>
                              </p:par>
                              <p:par>
                                <p:cTn id="121" presetID="1" presetClass="exit" presetSubtype="0" fill="hold" grpId="1" nodeType="withEffect">
                                  <p:stCondLst>
                                    <p:cond delay="0"/>
                                  </p:stCondLst>
                                  <p:childTnLst>
                                    <p:set>
                                      <p:cBhvr>
                                        <p:cTn id="122" dur="1" fill="hold">
                                          <p:stCondLst>
                                            <p:cond delay="0"/>
                                          </p:stCondLst>
                                        </p:cTn>
                                        <p:tgtEl>
                                          <p:spTgt spid="23"/>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25"/>
                                        </p:tgtEl>
                                        <p:attrNameLst>
                                          <p:attrName>style.visibility</p:attrName>
                                        </p:attrNameLst>
                                      </p:cBhvr>
                                      <p:to>
                                        <p:strVal val="visible"/>
                                      </p:to>
                                    </p:set>
                                    <p:anim calcmode="lin" valueType="num">
                                      <p:cBhvr additive="base">
                                        <p:cTn id="127" dur="500" fill="hold"/>
                                        <p:tgtEl>
                                          <p:spTgt spid="25"/>
                                        </p:tgtEl>
                                        <p:attrNameLst>
                                          <p:attrName>ppt_x</p:attrName>
                                        </p:attrNameLst>
                                      </p:cBhvr>
                                      <p:tavLst>
                                        <p:tav tm="0">
                                          <p:val>
                                            <p:strVal val="#ppt_x"/>
                                          </p:val>
                                        </p:tav>
                                        <p:tav tm="100000">
                                          <p:val>
                                            <p:strVal val="#ppt_x"/>
                                          </p:val>
                                        </p:tav>
                                      </p:tavLst>
                                    </p:anim>
                                    <p:anim calcmode="lin" valueType="num">
                                      <p:cBhvr additive="base">
                                        <p:cTn id="128" dur="500" fill="hold"/>
                                        <p:tgtEl>
                                          <p:spTgt spid="25"/>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27"/>
                                        </p:tgtEl>
                                        <p:attrNameLst>
                                          <p:attrName>style.visibility</p:attrName>
                                        </p:attrNameLst>
                                      </p:cBhvr>
                                      <p:to>
                                        <p:strVal val="visible"/>
                                      </p:to>
                                    </p:set>
                                    <p:anim calcmode="lin" valueType="num">
                                      <p:cBhvr additive="base">
                                        <p:cTn id="131" dur="500" fill="hold"/>
                                        <p:tgtEl>
                                          <p:spTgt spid="27"/>
                                        </p:tgtEl>
                                        <p:attrNameLst>
                                          <p:attrName>ppt_x</p:attrName>
                                        </p:attrNameLst>
                                      </p:cBhvr>
                                      <p:tavLst>
                                        <p:tav tm="0">
                                          <p:val>
                                            <p:strVal val="#ppt_x"/>
                                          </p:val>
                                        </p:tav>
                                        <p:tav tm="100000">
                                          <p:val>
                                            <p:strVal val="#ppt_x"/>
                                          </p:val>
                                        </p:tav>
                                      </p:tavLst>
                                    </p:anim>
                                    <p:anim calcmode="lin" valueType="num">
                                      <p:cBhvr additive="base">
                                        <p:cTn id="132" dur="500" fill="hold"/>
                                        <p:tgtEl>
                                          <p:spTgt spid="27"/>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26"/>
                                        </p:tgtEl>
                                        <p:attrNameLst>
                                          <p:attrName>style.visibility</p:attrName>
                                        </p:attrNameLst>
                                      </p:cBhvr>
                                      <p:to>
                                        <p:strVal val="visible"/>
                                      </p:to>
                                    </p:set>
                                    <p:anim calcmode="lin" valueType="num">
                                      <p:cBhvr additive="base">
                                        <p:cTn id="135" dur="500" fill="hold"/>
                                        <p:tgtEl>
                                          <p:spTgt spid="26"/>
                                        </p:tgtEl>
                                        <p:attrNameLst>
                                          <p:attrName>ppt_x</p:attrName>
                                        </p:attrNameLst>
                                      </p:cBhvr>
                                      <p:tavLst>
                                        <p:tav tm="0">
                                          <p:val>
                                            <p:strVal val="#ppt_x"/>
                                          </p:val>
                                        </p:tav>
                                        <p:tav tm="100000">
                                          <p:val>
                                            <p:strVal val="#ppt_x"/>
                                          </p:val>
                                        </p:tav>
                                      </p:tavLst>
                                    </p:anim>
                                    <p:anim calcmode="lin" valueType="num">
                                      <p:cBhvr additive="base">
                                        <p:cTn id="13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grpId="1" nodeType="clickEffect">
                                  <p:stCondLst>
                                    <p:cond delay="0"/>
                                  </p:stCondLst>
                                  <p:childTnLst>
                                    <p:set>
                                      <p:cBhvr>
                                        <p:cTn id="140" dur="1" fill="hold">
                                          <p:stCondLst>
                                            <p:cond delay="0"/>
                                          </p:stCondLst>
                                        </p:cTn>
                                        <p:tgtEl>
                                          <p:spTgt spid="25"/>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27"/>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26"/>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grpId="0" nodeType="clickEffect">
                                  <p:stCondLst>
                                    <p:cond delay="0"/>
                                  </p:stCondLst>
                                  <p:childTnLst>
                                    <p:set>
                                      <p:cBhvr>
                                        <p:cTn id="148" dur="1" fill="hold">
                                          <p:stCondLst>
                                            <p:cond delay="0"/>
                                          </p:stCondLst>
                                        </p:cTn>
                                        <p:tgtEl>
                                          <p:spTgt spid="29"/>
                                        </p:tgtEl>
                                        <p:attrNameLst>
                                          <p:attrName>style.visibility</p:attrName>
                                        </p:attrNameLst>
                                      </p:cBhvr>
                                      <p:to>
                                        <p:strVal val="visible"/>
                                      </p:to>
                                    </p:set>
                                    <p:anim calcmode="lin" valueType="num">
                                      <p:cBhvr additive="base">
                                        <p:cTn id="149" dur="500" fill="hold"/>
                                        <p:tgtEl>
                                          <p:spTgt spid="29"/>
                                        </p:tgtEl>
                                        <p:attrNameLst>
                                          <p:attrName>ppt_x</p:attrName>
                                        </p:attrNameLst>
                                      </p:cBhvr>
                                      <p:tavLst>
                                        <p:tav tm="0">
                                          <p:val>
                                            <p:strVal val="#ppt_x"/>
                                          </p:val>
                                        </p:tav>
                                        <p:tav tm="100000">
                                          <p:val>
                                            <p:strVal val="#ppt_x"/>
                                          </p:val>
                                        </p:tav>
                                      </p:tavLst>
                                    </p:anim>
                                    <p:anim calcmode="lin" valueType="num">
                                      <p:cBhvr additive="base">
                                        <p:cTn id="150" dur="500" fill="hold"/>
                                        <p:tgtEl>
                                          <p:spTgt spid="29"/>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30"/>
                                        </p:tgtEl>
                                        <p:attrNameLst>
                                          <p:attrName>style.visibility</p:attrName>
                                        </p:attrNameLst>
                                      </p:cBhvr>
                                      <p:to>
                                        <p:strVal val="visible"/>
                                      </p:to>
                                    </p:set>
                                    <p:anim calcmode="lin" valueType="num">
                                      <p:cBhvr additive="base">
                                        <p:cTn id="153" dur="500" fill="hold"/>
                                        <p:tgtEl>
                                          <p:spTgt spid="30"/>
                                        </p:tgtEl>
                                        <p:attrNameLst>
                                          <p:attrName>ppt_x</p:attrName>
                                        </p:attrNameLst>
                                      </p:cBhvr>
                                      <p:tavLst>
                                        <p:tav tm="0">
                                          <p:val>
                                            <p:strVal val="#ppt_x"/>
                                          </p:val>
                                        </p:tav>
                                        <p:tav tm="100000">
                                          <p:val>
                                            <p:strVal val="#ppt_x"/>
                                          </p:val>
                                        </p:tav>
                                      </p:tavLst>
                                    </p:anim>
                                    <p:anim calcmode="lin" valueType="num">
                                      <p:cBhvr additive="base">
                                        <p:cTn id="154" dur="500" fill="hold"/>
                                        <p:tgtEl>
                                          <p:spTgt spid="30"/>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6"/>
                                        </p:tgtEl>
                                        <p:attrNameLst>
                                          <p:attrName>style.visibility</p:attrName>
                                        </p:attrNameLst>
                                      </p:cBhvr>
                                      <p:to>
                                        <p:strVal val="visible"/>
                                      </p:to>
                                    </p:set>
                                    <p:anim calcmode="lin" valueType="num">
                                      <p:cBhvr additive="base">
                                        <p:cTn id="157" dur="500" fill="hold"/>
                                        <p:tgtEl>
                                          <p:spTgt spid="6"/>
                                        </p:tgtEl>
                                        <p:attrNameLst>
                                          <p:attrName>ppt_x</p:attrName>
                                        </p:attrNameLst>
                                      </p:cBhvr>
                                      <p:tavLst>
                                        <p:tav tm="0">
                                          <p:val>
                                            <p:strVal val="#ppt_x"/>
                                          </p:val>
                                        </p:tav>
                                        <p:tav tm="100000">
                                          <p:val>
                                            <p:strVal val="#ppt_x"/>
                                          </p:val>
                                        </p:tav>
                                      </p:tavLst>
                                    </p:anim>
                                    <p:anim calcmode="lin" valueType="num">
                                      <p:cBhvr additive="base">
                                        <p:cTn id="158" dur="500" fill="hold"/>
                                        <p:tgtEl>
                                          <p:spTgt spid="6"/>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28"/>
                                        </p:tgtEl>
                                        <p:attrNameLst>
                                          <p:attrName>style.visibility</p:attrName>
                                        </p:attrNameLst>
                                      </p:cBhvr>
                                      <p:to>
                                        <p:strVal val="visible"/>
                                      </p:to>
                                    </p:set>
                                    <p:anim calcmode="lin" valueType="num">
                                      <p:cBhvr additive="base">
                                        <p:cTn id="161" dur="500" fill="hold"/>
                                        <p:tgtEl>
                                          <p:spTgt spid="28"/>
                                        </p:tgtEl>
                                        <p:attrNameLst>
                                          <p:attrName>ppt_x</p:attrName>
                                        </p:attrNameLst>
                                      </p:cBhvr>
                                      <p:tavLst>
                                        <p:tav tm="0">
                                          <p:val>
                                            <p:strVal val="#ppt_x"/>
                                          </p:val>
                                        </p:tav>
                                        <p:tav tm="100000">
                                          <p:val>
                                            <p:strVal val="#ppt_x"/>
                                          </p:val>
                                        </p:tav>
                                      </p:tavLst>
                                    </p:anim>
                                    <p:anim calcmode="lin" valueType="num">
                                      <p:cBhvr additive="base">
                                        <p:cTn id="162" dur="500" fill="hold"/>
                                        <p:tgtEl>
                                          <p:spTgt spid="28"/>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31"/>
                                        </p:tgtEl>
                                        <p:attrNameLst>
                                          <p:attrName>style.visibility</p:attrName>
                                        </p:attrNameLst>
                                      </p:cBhvr>
                                      <p:to>
                                        <p:strVal val="visible"/>
                                      </p:to>
                                    </p:set>
                                    <p:anim calcmode="lin" valueType="num">
                                      <p:cBhvr additive="base">
                                        <p:cTn id="165" dur="500" fill="hold"/>
                                        <p:tgtEl>
                                          <p:spTgt spid="31"/>
                                        </p:tgtEl>
                                        <p:attrNameLst>
                                          <p:attrName>ppt_x</p:attrName>
                                        </p:attrNameLst>
                                      </p:cBhvr>
                                      <p:tavLst>
                                        <p:tav tm="0">
                                          <p:val>
                                            <p:strVal val="#ppt_x"/>
                                          </p:val>
                                        </p:tav>
                                        <p:tav tm="100000">
                                          <p:val>
                                            <p:strVal val="#ppt_x"/>
                                          </p:val>
                                        </p:tav>
                                      </p:tavLst>
                                    </p:anim>
                                    <p:anim calcmode="lin" valueType="num">
                                      <p:cBhvr additive="base">
                                        <p:cTn id="166" dur="500" fill="hold"/>
                                        <p:tgtEl>
                                          <p:spTgt spid="31"/>
                                        </p:tgtEl>
                                        <p:attrNameLst>
                                          <p:attrName>ppt_y</p:attrName>
                                        </p:attrNameLst>
                                      </p:cBhvr>
                                      <p:tavLst>
                                        <p:tav tm="0">
                                          <p:val>
                                            <p:strVal val="1+#ppt_h/2"/>
                                          </p:val>
                                        </p:tav>
                                        <p:tav tm="100000">
                                          <p:val>
                                            <p:strVal val="#ppt_y"/>
                                          </p:val>
                                        </p:tav>
                                      </p:tavLst>
                                    </p:anim>
                                  </p:childTnLst>
                                </p:cTn>
                              </p:par>
                              <p:par>
                                <p:cTn id="167" presetID="2" presetClass="entr" presetSubtype="4" fill="hold" grpId="0" nodeType="withEffect">
                                  <p:stCondLst>
                                    <p:cond delay="0"/>
                                  </p:stCondLst>
                                  <p:childTnLst>
                                    <p:set>
                                      <p:cBhvr>
                                        <p:cTn id="168" dur="1" fill="hold">
                                          <p:stCondLst>
                                            <p:cond delay="0"/>
                                          </p:stCondLst>
                                        </p:cTn>
                                        <p:tgtEl>
                                          <p:spTgt spid="32"/>
                                        </p:tgtEl>
                                        <p:attrNameLst>
                                          <p:attrName>style.visibility</p:attrName>
                                        </p:attrNameLst>
                                      </p:cBhvr>
                                      <p:to>
                                        <p:strVal val="visible"/>
                                      </p:to>
                                    </p:set>
                                    <p:anim calcmode="lin" valueType="num">
                                      <p:cBhvr additive="base">
                                        <p:cTn id="169" dur="500" fill="hold"/>
                                        <p:tgtEl>
                                          <p:spTgt spid="32"/>
                                        </p:tgtEl>
                                        <p:attrNameLst>
                                          <p:attrName>ppt_x</p:attrName>
                                        </p:attrNameLst>
                                      </p:cBhvr>
                                      <p:tavLst>
                                        <p:tav tm="0">
                                          <p:val>
                                            <p:strVal val="#ppt_x"/>
                                          </p:val>
                                        </p:tav>
                                        <p:tav tm="100000">
                                          <p:val>
                                            <p:strVal val="#ppt_x"/>
                                          </p:val>
                                        </p:tav>
                                      </p:tavLst>
                                    </p:anim>
                                    <p:anim calcmode="lin" valueType="num">
                                      <p:cBhvr additive="base">
                                        <p:cTn id="17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29"/>
                                        </p:tgtEl>
                                        <p:attrNameLst>
                                          <p:attrName>style.visibility</p:attrName>
                                        </p:attrNameLst>
                                      </p:cBhvr>
                                      <p:to>
                                        <p:strVal val="hidden"/>
                                      </p:to>
                                    </p:set>
                                  </p:childTnLst>
                                </p:cTn>
                              </p:par>
                              <p:par>
                                <p:cTn id="175" presetID="1" presetClass="exit" presetSubtype="0" fill="hold" grpId="1" nodeType="withEffect">
                                  <p:stCondLst>
                                    <p:cond delay="0"/>
                                  </p:stCondLst>
                                  <p:childTnLst>
                                    <p:set>
                                      <p:cBhvr>
                                        <p:cTn id="176" dur="1" fill="hold">
                                          <p:stCondLst>
                                            <p:cond delay="0"/>
                                          </p:stCondLst>
                                        </p:cTn>
                                        <p:tgtEl>
                                          <p:spTgt spid="30"/>
                                        </p:tgtEl>
                                        <p:attrNameLst>
                                          <p:attrName>style.visibility</p:attrName>
                                        </p:attrNameLst>
                                      </p:cBhvr>
                                      <p:to>
                                        <p:strVal val="hidden"/>
                                      </p:to>
                                    </p:set>
                                  </p:childTnLst>
                                </p:cTn>
                              </p:par>
                              <p:par>
                                <p:cTn id="177" presetID="1" presetClass="exit" presetSubtype="0" fill="hold" nodeType="withEffect">
                                  <p:stCondLst>
                                    <p:cond delay="0"/>
                                  </p:stCondLst>
                                  <p:childTnLst>
                                    <p:set>
                                      <p:cBhvr>
                                        <p:cTn id="178" dur="1" fill="hold">
                                          <p:stCondLst>
                                            <p:cond delay="0"/>
                                          </p:stCondLst>
                                        </p:cTn>
                                        <p:tgtEl>
                                          <p:spTgt spid="6"/>
                                        </p:tgtEl>
                                        <p:attrNameLst>
                                          <p:attrName>style.visibility</p:attrName>
                                        </p:attrNameLst>
                                      </p:cBhvr>
                                      <p:to>
                                        <p:strVal val="hidden"/>
                                      </p:to>
                                    </p:set>
                                  </p:childTnLst>
                                </p:cTn>
                              </p:par>
                              <p:par>
                                <p:cTn id="179" presetID="1" presetClass="exit" presetSubtype="0" fill="hold" nodeType="withEffect">
                                  <p:stCondLst>
                                    <p:cond delay="0"/>
                                  </p:stCondLst>
                                  <p:childTnLst>
                                    <p:set>
                                      <p:cBhvr>
                                        <p:cTn id="180" dur="1" fill="hold">
                                          <p:stCondLst>
                                            <p:cond delay="0"/>
                                          </p:stCondLst>
                                        </p:cTn>
                                        <p:tgtEl>
                                          <p:spTgt spid="28"/>
                                        </p:tgtEl>
                                        <p:attrNameLst>
                                          <p:attrName>style.visibility</p:attrName>
                                        </p:attrNameLst>
                                      </p:cBhvr>
                                      <p:to>
                                        <p:strVal val="hidden"/>
                                      </p:to>
                                    </p:set>
                                  </p:childTnLst>
                                </p:cTn>
                              </p:par>
                              <p:par>
                                <p:cTn id="181" presetID="1" presetClass="exit" presetSubtype="0" fill="hold" grpId="1" nodeType="withEffect">
                                  <p:stCondLst>
                                    <p:cond delay="0"/>
                                  </p:stCondLst>
                                  <p:childTnLst>
                                    <p:set>
                                      <p:cBhvr>
                                        <p:cTn id="182" dur="1" fill="hold">
                                          <p:stCondLst>
                                            <p:cond delay="0"/>
                                          </p:stCondLst>
                                        </p:cTn>
                                        <p:tgtEl>
                                          <p:spTgt spid="31"/>
                                        </p:tgtEl>
                                        <p:attrNameLst>
                                          <p:attrName>style.visibility</p:attrName>
                                        </p:attrNameLst>
                                      </p:cBhvr>
                                      <p:to>
                                        <p:strVal val="hidden"/>
                                      </p:to>
                                    </p:set>
                                  </p:childTnLst>
                                </p:cTn>
                              </p:par>
                              <p:par>
                                <p:cTn id="183" presetID="1" presetClass="exit" presetSubtype="0" fill="hold" grpId="1" nodeType="withEffect">
                                  <p:stCondLst>
                                    <p:cond delay="0"/>
                                  </p:stCondLst>
                                  <p:childTnLst>
                                    <p:set>
                                      <p:cBhvr>
                                        <p:cTn id="184"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8" grpId="0" bldLvl="0" animBg="1"/>
      <p:bldP spid="8" grpId="1" bldLvl="0" animBg="1"/>
      <p:bldP spid="9" grpId="0" bldLvl="0" animBg="1"/>
      <p:bldP spid="9" grpId="1" bldLvl="0" animBg="1"/>
      <p:bldP spid="11" grpId="0" bldLvl="0" animBg="1"/>
      <p:bldP spid="11" grpId="1" bldLvl="0" animBg="1"/>
      <p:bldP spid="12" grpId="0" bldLvl="0" animBg="1"/>
      <p:bldP spid="12" grpId="1" bldLvl="0" animBg="1"/>
      <p:bldP spid="13" grpId="0" bldLvl="0" animBg="1"/>
      <p:bldP spid="13" grpId="1" bldLvl="0" animBg="1"/>
      <p:bldP spid="16" grpId="0" bldLvl="0" animBg="1"/>
      <p:bldP spid="16" grpId="1" bldLvl="0" animBg="1"/>
      <p:bldP spid="17" grpId="0" bldLvl="0" animBg="1"/>
      <p:bldP spid="17" grpId="1" bldLvl="0" animBg="1"/>
      <p:bldP spid="18" grpId="0" bldLvl="0" animBg="1"/>
      <p:bldP spid="18" grpId="1" bldLvl="0" animBg="1"/>
      <p:bldP spid="19" grpId="0" bldLvl="0" animBg="1"/>
      <p:bldP spid="19" grpId="1" bldLvl="0" animBg="1"/>
      <p:bldP spid="22" grpId="0" bldLvl="0" animBg="1"/>
      <p:bldP spid="22" grpId="1" bldLvl="0" animBg="1"/>
      <p:bldP spid="23" grpId="0" bldLvl="0" animBg="1"/>
      <p:bldP spid="23" grpId="1" bldLvl="0" animBg="1"/>
      <p:bldP spid="25" grpId="0" bldLvl="0" animBg="1"/>
      <p:bldP spid="25" grpId="1" bldLvl="0" animBg="1"/>
      <p:bldP spid="26" grpId="0" bldLvl="0" animBg="1"/>
      <p:bldP spid="26"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211" y="185352"/>
            <a:ext cx="3731741" cy="460375"/>
          </a:xfrm>
          <a:prstGeom prst="rect">
            <a:avLst/>
          </a:prstGeom>
          <a:noFill/>
        </p:spPr>
        <p:txBody>
          <a:bodyPr wrap="square" rtlCol="0">
            <a:spAutoFit/>
          </a:bodyPr>
          <a:lstStyle/>
          <a:p>
            <a:r>
              <a:rPr lang="en-US" altLang="zh-CN" sz="2400" dirty="0"/>
              <a:t>Section</a:t>
            </a:r>
            <a:r>
              <a:rPr lang="zh-CN" altLang="en-US" sz="2400" dirty="0"/>
              <a:t>具体含义</a:t>
            </a:r>
          </a:p>
        </p:txBody>
      </p:sp>
      <p:pic>
        <p:nvPicPr>
          <p:cNvPr id="6" name="图片 5"/>
          <p:cNvPicPr>
            <a:picLocks noChangeAspect="1"/>
          </p:cNvPicPr>
          <p:nvPr>
            <p:custDataLst>
              <p:tags r:id="rId1"/>
            </p:custDataLst>
          </p:nvPr>
        </p:nvPicPr>
        <p:blipFill>
          <a:blip r:embed="rId10"/>
          <a:srcRect t="13546" b="7704"/>
          <a:stretch>
            <a:fillRect/>
          </a:stretch>
        </p:blipFill>
        <p:spPr>
          <a:xfrm>
            <a:off x="915035" y="933450"/>
            <a:ext cx="2366010" cy="5400675"/>
          </a:xfrm>
          <a:prstGeom prst="rect">
            <a:avLst/>
          </a:prstGeom>
        </p:spPr>
      </p:pic>
      <p:sp>
        <p:nvSpPr>
          <p:cNvPr id="100" name="文本框 99"/>
          <p:cNvSpPr txBox="1"/>
          <p:nvPr/>
        </p:nvSpPr>
        <p:spPr>
          <a:xfrm>
            <a:off x="4394200" y="933450"/>
            <a:ext cx="6498590" cy="2861310"/>
          </a:xfrm>
          <a:prstGeom prst="rect">
            <a:avLst/>
          </a:prstGeom>
          <a:noFill/>
          <a:ln w="9525">
            <a:noFill/>
          </a:ln>
        </p:spPr>
        <p:txBody>
          <a:bodyPr wrap="square">
            <a:spAutoFit/>
          </a:bodyPr>
          <a:lstStyle/>
          <a:p>
            <a:pPr indent="0"/>
            <a:r>
              <a:rPr b="0">
                <a:latin typeface="Calibri" panose="020F0502020204030204" charset="0"/>
                <a:ea typeface="宋体" panose="02010600030101010101" pitchFamily="2" charset="-122"/>
              </a:rPr>
              <a:t>Section分类</a:t>
            </a:r>
            <a:r>
              <a:rPr lang="zh-CN" b="0">
                <a:latin typeface="Calibri" panose="020F0502020204030204" charset="0"/>
                <a:ea typeface="宋体" panose="02010600030101010101" pitchFamily="2" charset="-122"/>
              </a:rPr>
              <a:t>：</a:t>
            </a:r>
            <a:endParaRPr b="0">
              <a:latin typeface="Calibri" panose="020F0502020204030204" charset="0"/>
              <a:ea typeface="宋体" panose="02010600030101010101" pitchFamily="2" charset="-122"/>
            </a:endParaRPr>
          </a:p>
          <a:p>
            <a:pPr indent="0"/>
            <a:r>
              <a:rPr b="0">
                <a:latin typeface="Calibri" panose="020F0502020204030204" charset="0"/>
                <a:ea typeface="宋体" panose="02010600030101010101" pitchFamily="2" charset="-122"/>
              </a:rPr>
              <a:t>①</a:t>
            </a:r>
            <a:r>
              <a:rPr>
                <a:latin typeface="Calibri" panose="020F0502020204030204" charset="0"/>
                <a:ea typeface="宋体" panose="02010600030101010101" pitchFamily="2" charset="-122"/>
                <a:sym typeface="+mn-ea"/>
              </a:rPr>
              <a:t>程序运行必须</a:t>
            </a:r>
            <a:r>
              <a:rPr lang="zh-CN">
                <a:latin typeface="Calibri" panose="020F0502020204030204" charset="0"/>
                <a:ea typeface="宋体" panose="02010600030101010101" pitchFamily="2" charset="-122"/>
                <a:sym typeface="+mn-ea"/>
              </a:rPr>
              <a:t>：</a:t>
            </a:r>
          </a:p>
          <a:p>
            <a:pPr indent="0"/>
            <a:r>
              <a:rPr>
                <a:latin typeface="Calibri" panose="020F0502020204030204" charset="0"/>
                <a:ea typeface="宋体" panose="02010600030101010101" pitchFamily="2" charset="-122"/>
                <a:sym typeface="+mn-ea"/>
              </a:rPr>
              <a:t>如存储代码的text节，要拷贝到内存中</a:t>
            </a:r>
            <a:r>
              <a:rPr lang="en-US">
                <a:latin typeface="Calibri" panose="020F0502020204030204" charset="0"/>
                <a:ea typeface="宋体" panose="02010600030101010101" pitchFamily="2" charset="-122"/>
                <a:sym typeface="+mn-ea"/>
              </a:rPr>
              <a:t>.</a:t>
            </a:r>
            <a:r>
              <a:rPr>
                <a:latin typeface="Calibri" panose="020F0502020204030204" charset="0"/>
                <a:ea typeface="宋体" panose="02010600030101010101" pitchFamily="2" charset="-122"/>
                <a:sym typeface="+mn-ea"/>
              </a:rPr>
              <a:t>data、bss、.rodata</a:t>
            </a:r>
          </a:p>
          <a:p>
            <a:pPr indent="0"/>
            <a:endParaRPr b="0">
              <a:latin typeface="Calibri" panose="020F0502020204030204" charset="0"/>
              <a:ea typeface="宋体" panose="02010600030101010101" pitchFamily="2" charset="-122"/>
            </a:endParaRPr>
          </a:p>
          <a:p>
            <a:pPr indent="0"/>
            <a:r>
              <a:rPr lang="zh-CN" b="0">
                <a:latin typeface="Calibri" panose="020F0502020204030204" charset="0"/>
                <a:ea typeface="宋体" panose="02010600030101010101" pitchFamily="2" charset="-122"/>
              </a:rPr>
              <a:t>②</a:t>
            </a:r>
            <a:r>
              <a:rPr b="0">
                <a:latin typeface="Calibri" panose="020F0502020204030204" charset="0"/>
                <a:ea typeface="宋体" panose="02010600030101010101" pitchFamily="2" charset="-122"/>
              </a:rPr>
              <a:t>帮助静态链接</a:t>
            </a:r>
            <a:r>
              <a:rPr lang="zh-CN" b="0">
                <a:latin typeface="Calibri" panose="020F0502020204030204" charset="0"/>
                <a:ea typeface="宋体" panose="02010600030101010101" pitchFamily="2" charset="-122"/>
              </a:rPr>
              <a:t>：</a:t>
            </a:r>
            <a:r>
              <a:rPr b="0">
                <a:latin typeface="Calibri" panose="020F0502020204030204" charset="0"/>
                <a:ea typeface="宋体" panose="02010600030101010101" pitchFamily="2" charset="-122"/>
              </a:rPr>
              <a:t>在加载时不加载，只是为了更快的进行链接。</a:t>
            </a:r>
          </a:p>
          <a:p>
            <a:pPr indent="0"/>
            <a:r>
              <a:rPr b="0">
                <a:latin typeface="Calibri" panose="020F0502020204030204" charset="0"/>
                <a:ea typeface="宋体" panose="02010600030101010101" pitchFamily="2" charset="-122"/>
              </a:rPr>
              <a:t>如：符号表、重定位表、节头表</a:t>
            </a:r>
          </a:p>
          <a:p>
            <a:pPr indent="0"/>
            <a:endParaRPr b="0">
              <a:latin typeface="Calibri" panose="020F0502020204030204" charset="0"/>
              <a:ea typeface="宋体" panose="02010600030101010101" pitchFamily="2" charset="-122"/>
            </a:endParaRPr>
          </a:p>
          <a:p>
            <a:pPr indent="0"/>
            <a:r>
              <a:rPr b="0">
                <a:latin typeface="Calibri" panose="020F0502020204030204" charset="0"/>
                <a:ea typeface="宋体" panose="02010600030101010101" pitchFamily="2" charset="-122"/>
              </a:rPr>
              <a:t>③用于装载的节</a:t>
            </a:r>
            <a:r>
              <a:rPr lang="zh-CN" b="0">
                <a:latin typeface="Calibri" panose="020F0502020204030204" charset="0"/>
                <a:ea typeface="宋体" panose="02010600030101010101" pitchFamily="2" charset="-122"/>
              </a:rPr>
              <a:t>：</a:t>
            </a:r>
            <a:r>
              <a:rPr b="0">
                <a:latin typeface="Calibri" panose="020F0502020204030204" charset="0"/>
                <a:ea typeface="宋体" panose="02010600030101010101" pitchFamily="2" charset="-122"/>
              </a:rPr>
              <a:t>用于辅助load过程</a:t>
            </a:r>
          </a:p>
          <a:p>
            <a:pPr indent="0"/>
            <a:endParaRPr b="0">
              <a:latin typeface="Calibri" panose="020F0502020204030204" charset="0"/>
              <a:ea typeface="宋体" panose="02010600030101010101" pitchFamily="2" charset="-122"/>
            </a:endParaRPr>
          </a:p>
          <a:p>
            <a:pPr indent="0"/>
            <a:r>
              <a:rPr b="0">
                <a:latin typeface="Calibri" panose="020F0502020204030204" charset="0"/>
                <a:ea typeface="宋体" panose="02010600030101010101" pitchFamily="2" charset="-122"/>
              </a:rPr>
              <a:t>④调试信息：DWARF、.comment节（存放注释）</a:t>
            </a:r>
          </a:p>
        </p:txBody>
      </p:sp>
      <p:sp>
        <p:nvSpPr>
          <p:cNvPr id="33" name="矩形 32"/>
          <p:cNvSpPr/>
          <p:nvPr>
            <p:custDataLst>
              <p:tags r:id="rId2"/>
            </p:custDataLst>
          </p:nvPr>
        </p:nvSpPr>
        <p:spPr>
          <a:xfrm>
            <a:off x="989330" y="933450"/>
            <a:ext cx="2249805" cy="17995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7" name="直接箭头连接符 26"/>
          <p:cNvCxnSpPr>
            <a:stCxn id="33" idx="3"/>
          </p:cNvCxnSpPr>
          <p:nvPr>
            <p:custDataLst>
              <p:tags r:id="rId3"/>
            </p:custDataLst>
          </p:nvPr>
        </p:nvCxnSpPr>
        <p:spPr>
          <a:xfrm flipV="1">
            <a:off x="3239135" y="1438275"/>
            <a:ext cx="1251585" cy="3949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4"/>
            </p:custDataLst>
          </p:nvPr>
        </p:nvSpPr>
        <p:spPr>
          <a:xfrm>
            <a:off x="989330" y="4104640"/>
            <a:ext cx="2249805" cy="2265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custDataLst>
              <p:tags r:id="rId5"/>
            </p:custDataLst>
          </p:nvPr>
        </p:nvSpPr>
        <p:spPr>
          <a:xfrm>
            <a:off x="989330" y="2733040"/>
            <a:ext cx="2249805" cy="4679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 name="直接箭头连接符 9"/>
          <p:cNvCxnSpPr>
            <a:stCxn id="9" idx="3"/>
          </p:cNvCxnSpPr>
          <p:nvPr>
            <p:custDataLst>
              <p:tags r:id="rId6"/>
            </p:custDataLst>
          </p:nvPr>
        </p:nvCxnSpPr>
        <p:spPr>
          <a:xfrm flipV="1">
            <a:off x="3239135" y="2204720"/>
            <a:ext cx="1275715" cy="7626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8" idx="3"/>
          </p:cNvCxnSpPr>
          <p:nvPr>
            <p:custDataLst>
              <p:tags r:id="rId7"/>
            </p:custDataLst>
          </p:nvPr>
        </p:nvCxnSpPr>
        <p:spPr>
          <a:xfrm flipV="1">
            <a:off x="3239135" y="2204720"/>
            <a:ext cx="1251585" cy="3032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6878" y="142504"/>
            <a:ext cx="6701545" cy="583565"/>
          </a:xfrm>
          <a:prstGeom prst="rect">
            <a:avLst/>
          </a:prstGeom>
          <a:noFill/>
        </p:spPr>
        <p:txBody>
          <a:bodyPr wrap="square" rtlCol="0">
            <a:spAutoFit/>
          </a:bodyPr>
          <a:lstStyle/>
          <a:p>
            <a:r>
              <a:rPr lang="en-US" altLang="zh-CN" sz="3200" dirty="0"/>
              <a:t>Section</a:t>
            </a:r>
            <a:r>
              <a:rPr lang="zh-CN" altLang="en-US" sz="3200" dirty="0"/>
              <a:t>解析</a:t>
            </a:r>
            <a:r>
              <a:rPr lang="en-US" altLang="zh-CN" sz="3200" dirty="0"/>
              <a:t>——.Text</a:t>
            </a:r>
            <a:endParaRPr lang="zh-CN" altLang="en-US" sz="3200" dirty="0"/>
          </a:p>
        </p:txBody>
      </p:sp>
      <p:pic>
        <p:nvPicPr>
          <p:cNvPr id="3" name="图片 2"/>
          <p:cNvPicPr>
            <a:picLocks noChangeAspect="1"/>
          </p:cNvPicPr>
          <p:nvPr/>
        </p:nvPicPr>
        <p:blipFill>
          <a:blip r:embed="rId4"/>
          <a:stretch>
            <a:fillRect/>
          </a:stretch>
        </p:blipFill>
        <p:spPr>
          <a:xfrm>
            <a:off x="-212486" y="838410"/>
            <a:ext cx="4471970" cy="4346821"/>
          </a:xfrm>
          <a:prstGeom prst="rect">
            <a:avLst/>
          </a:prstGeom>
        </p:spPr>
      </p:pic>
      <p:sp>
        <p:nvSpPr>
          <p:cNvPr id="4" name="文本框 3"/>
          <p:cNvSpPr txBox="1"/>
          <p:nvPr/>
        </p:nvSpPr>
        <p:spPr>
          <a:xfrm>
            <a:off x="4132479" y="434891"/>
            <a:ext cx="7384331" cy="1198880"/>
          </a:xfrm>
          <a:prstGeom prst="rect">
            <a:avLst/>
          </a:prstGeom>
          <a:noFill/>
        </p:spPr>
        <p:txBody>
          <a:bodyPr wrap="square" rtlCol="0">
            <a:spAutoFit/>
          </a:bodyPr>
          <a:lstStyle/>
          <a:p>
            <a:endParaRPr lang="en-US" altLang="zh-CN" sz="2400" dirty="0"/>
          </a:p>
          <a:p>
            <a:pPr marL="914400" lvl="1" indent="-457200">
              <a:buFont typeface="Arial" panose="020B0604020202020204" pitchFamily="34" charset="0"/>
              <a:buChar char="•"/>
            </a:pPr>
            <a:r>
              <a:rPr lang="zh-CN" altLang="en-US" sz="2400" dirty="0"/>
              <a:t>从内核动态加载的视角看，程序运行首个函数并不是</a:t>
            </a:r>
            <a:r>
              <a:rPr lang="en-US" altLang="zh-CN" sz="2400" dirty="0"/>
              <a:t>main</a:t>
            </a:r>
            <a:r>
              <a:rPr lang="zh-CN" altLang="en-US" sz="2400" dirty="0"/>
              <a:t>，而是</a:t>
            </a:r>
            <a:r>
              <a:rPr lang="en-US" altLang="zh-CN" sz="2400" dirty="0"/>
              <a:t>_start</a:t>
            </a:r>
            <a:r>
              <a:rPr lang="zh-CN" altLang="en-US" sz="2400" dirty="0"/>
              <a:t>。</a:t>
            </a:r>
          </a:p>
        </p:txBody>
      </p:sp>
      <p:pic>
        <p:nvPicPr>
          <p:cNvPr id="5" name="图片 4"/>
          <p:cNvPicPr>
            <a:picLocks noChangeAspect="1"/>
          </p:cNvPicPr>
          <p:nvPr/>
        </p:nvPicPr>
        <p:blipFill>
          <a:blip r:embed="rId5"/>
          <a:stretch>
            <a:fillRect/>
          </a:stretch>
        </p:blipFill>
        <p:spPr>
          <a:xfrm>
            <a:off x="5767993" y="3337560"/>
            <a:ext cx="6424007" cy="2585427"/>
          </a:xfrm>
          <a:prstGeom prst="rect">
            <a:avLst/>
          </a:prstGeom>
        </p:spPr>
      </p:pic>
      <p:pic>
        <p:nvPicPr>
          <p:cNvPr id="6" name="图片 5"/>
          <p:cNvPicPr>
            <a:picLocks noChangeAspect="1"/>
          </p:cNvPicPr>
          <p:nvPr/>
        </p:nvPicPr>
        <p:blipFill rotWithShape="1">
          <a:blip r:embed="rId6"/>
          <a:srcRect l="66375"/>
          <a:stretch>
            <a:fillRect/>
          </a:stretch>
        </p:blipFill>
        <p:spPr>
          <a:xfrm>
            <a:off x="0" y="3337560"/>
            <a:ext cx="5767993" cy="3520440"/>
          </a:xfrm>
          <a:prstGeom prst="rect">
            <a:avLst/>
          </a:prstGeom>
        </p:spPr>
      </p:pic>
      <p:sp>
        <p:nvSpPr>
          <p:cNvPr id="7" name="矩形 6"/>
          <p:cNvSpPr/>
          <p:nvPr/>
        </p:nvSpPr>
        <p:spPr>
          <a:xfrm>
            <a:off x="109639" y="5200083"/>
            <a:ext cx="3216492" cy="2520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箭头连接符 7"/>
          <p:cNvCxnSpPr>
            <a:stCxn id="7" idx="3"/>
            <a:endCxn id="5" idx="1"/>
          </p:cNvCxnSpPr>
          <p:nvPr/>
        </p:nvCxnSpPr>
        <p:spPr>
          <a:xfrm flipV="1">
            <a:off x="3326131" y="4630274"/>
            <a:ext cx="2441862" cy="6958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custDataLst>
              <p:tags r:id="rId1"/>
            </p:custDataLst>
          </p:nvPr>
        </p:nvSpPr>
        <p:spPr>
          <a:xfrm>
            <a:off x="5872480" y="6457950"/>
            <a:ext cx="1120140" cy="3683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a:t>elf</a:t>
            </a:r>
            <a:r>
              <a:rPr lang="zh-CN" altLang="en-US"/>
              <a:t>文件头</a:t>
            </a: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211" y="185352"/>
            <a:ext cx="5498757" cy="461665"/>
          </a:xfrm>
          <a:prstGeom prst="rect">
            <a:avLst/>
          </a:prstGeom>
          <a:noFill/>
        </p:spPr>
        <p:txBody>
          <a:bodyPr wrap="square" rtlCol="0">
            <a:spAutoFit/>
          </a:bodyPr>
          <a:lstStyle/>
          <a:p>
            <a:r>
              <a:rPr lang="en-US" altLang="zh-CN" sz="2400" dirty="0"/>
              <a:t>_Start( )</a:t>
            </a:r>
            <a:r>
              <a:rPr lang="zh-CN" altLang="en-US" sz="2400" dirty="0"/>
              <a:t>怎么跳转到</a:t>
            </a:r>
            <a:r>
              <a:rPr lang="en-US" altLang="zh-CN" sz="2400" dirty="0"/>
              <a:t>main</a:t>
            </a:r>
            <a:r>
              <a:rPr lang="zh-CN" altLang="en-US" sz="2400" dirty="0"/>
              <a:t>函数</a:t>
            </a:r>
          </a:p>
        </p:txBody>
      </p:sp>
      <p:pic>
        <p:nvPicPr>
          <p:cNvPr id="4" name="图片 3"/>
          <p:cNvPicPr>
            <a:picLocks noChangeAspect="1"/>
          </p:cNvPicPr>
          <p:nvPr/>
        </p:nvPicPr>
        <p:blipFill>
          <a:blip r:embed="rId2"/>
          <a:stretch>
            <a:fillRect/>
          </a:stretch>
        </p:blipFill>
        <p:spPr>
          <a:xfrm>
            <a:off x="415192" y="1255952"/>
            <a:ext cx="10761884" cy="2957702"/>
          </a:xfrm>
          <a:prstGeom prst="rect">
            <a:avLst/>
          </a:prstGeom>
        </p:spPr>
      </p:pic>
      <p:sp>
        <p:nvSpPr>
          <p:cNvPr id="5" name="文本框 4"/>
          <p:cNvSpPr txBox="1"/>
          <p:nvPr/>
        </p:nvSpPr>
        <p:spPr>
          <a:xfrm>
            <a:off x="415192" y="751429"/>
            <a:ext cx="5498757" cy="400110"/>
          </a:xfrm>
          <a:prstGeom prst="rect">
            <a:avLst/>
          </a:prstGeom>
          <a:noFill/>
        </p:spPr>
        <p:txBody>
          <a:bodyPr wrap="square" rtlCol="0">
            <a:spAutoFit/>
          </a:bodyPr>
          <a:lstStyle/>
          <a:p>
            <a:r>
              <a:rPr lang="zh-CN" altLang="en-US" sz="2000" dirty="0"/>
              <a:t>使用</a:t>
            </a:r>
            <a:r>
              <a:rPr lang="en-US" altLang="zh-CN" sz="2000" dirty="0"/>
              <a:t>objdump</a:t>
            </a:r>
            <a:r>
              <a:rPr lang="zh-CN" altLang="en-US" sz="2000" dirty="0"/>
              <a:t>反汇编查看结果</a:t>
            </a:r>
          </a:p>
        </p:txBody>
      </p:sp>
      <p:sp>
        <p:nvSpPr>
          <p:cNvPr id="6" name="文本框 5"/>
          <p:cNvSpPr txBox="1"/>
          <p:nvPr/>
        </p:nvSpPr>
        <p:spPr>
          <a:xfrm>
            <a:off x="297377" y="4425504"/>
            <a:ext cx="10879699" cy="1938992"/>
          </a:xfrm>
          <a:prstGeom prst="rect">
            <a:avLst/>
          </a:prstGeom>
          <a:noFill/>
        </p:spPr>
        <p:txBody>
          <a:bodyPr wrap="square" rtlCol="0">
            <a:spAutoFit/>
          </a:bodyPr>
          <a:lstStyle/>
          <a:p>
            <a:r>
              <a:rPr lang="en-US" altLang="zh-CN" sz="2000" dirty="0"/>
              <a:t>0x401050</a:t>
            </a:r>
            <a:r>
              <a:rPr lang="zh-CN" altLang="en-US" sz="2000" dirty="0"/>
              <a:t>：是</a:t>
            </a:r>
            <a:r>
              <a:rPr lang="en-US" altLang="zh-CN" sz="2000" dirty="0"/>
              <a:t>_start</a:t>
            </a:r>
            <a:r>
              <a:rPr lang="zh-CN" altLang="en-US" sz="2000" dirty="0"/>
              <a:t>函数的内容：</a:t>
            </a:r>
          </a:p>
          <a:p>
            <a:r>
              <a:rPr lang="en-US" altLang="zh-CN" sz="2000" dirty="0"/>
              <a:t>0x401054</a:t>
            </a:r>
            <a:r>
              <a:rPr lang="zh-CN" altLang="en-US" sz="2000" dirty="0"/>
              <a:t>：将</a:t>
            </a:r>
            <a:r>
              <a:rPr lang="en-US" altLang="zh-CN" sz="2000" dirty="0" err="1"/>
              <a:t>ebp</a:t>
            </a:r>
            <a:r>
              <a:rPr lang="zh-CN" altLang="en-US" sz="2000" dirty="0"/>
              <a:t>寄存器清零，这样做的目的是表明当前是程序的最外层函数</a:t>
            </a:r>
          </a:p>
          <a:p>
            <a:r>
              <a:rPr lang="en-US" altLang="zh-CN" sz="2000" dirty="0"/>
              <a:t>0x401056</a:t>
            </a:r>
            <a:r>
              <a:rPr lang="zh-CN" altLang="en-US" sz="2000" dirty="0"/>
              <a:t>：将</a:t>
            </a:r>
            <a:r>
              <a:rPr lang="en-US" altLang="zh-CN" sz="2000" dirty="0" err="1"/>
              <a:t>rdx</a:t>
            </a:r>
            <a:r>
              <a:rPr lang="zh-CN" altLang="en-US" sz="2000" dirty="0"/>
              <a:t>寄存器的内容存入到</a:t>
            </a:r>
            <a:r>
              <a:rPr lang="en-US" altLang="zh-CN" sz="2000" dirty="0"/>
              <a:t>r9</a:t>
            </a:r>
            <a:r>
              <a:rPr lang="zh-CN" altLang="en-US" sz="2000" dirty="0"/>
              <a:t>寄存器中，</a:t>
            </a:r>
            <a:r>
              <a:rPr lang="en-US" altLang="zh-CN" sz="2000" dirty="0" err="1"/>
              <a:t>rdx</a:t>
            </a:r>
            <a:r>
              <a:rPr lang="zh-CN" altLang="en-US" sz="2000" dirty="0"/>
              <a:t>原来存放的是</a:t>
            </a:r>
            <a:r>
              <a:rPr lang="zh-CN" altLang="en-US" sz="2000" dirty="0">
                <a:solidFill>
                  <a:srgbClr val="FF0000"/>
                </a:solidFill>
              </a:rPr>
              <a:t>*</a:t>
            </a:r>
            <a:r>
              <a:rPr lang="en-US" altLang="zh-CN" sz="2000" dirty="0" err="1">
                <a:solidFill>
                  <a:srgbClr val="FF0000"/>
                </a:solidFill>
              </a:rPr>
              <a:t>rtld_fini</a:t>
            </a:r>
            <a:r>
              <a:rPr lang="zh-CN" altLang="en-US" sz="2000" dirty="0">
                <a:solidFill>
                  <a:srgbClr val="FF0000"/>
                </a:solidFill>
              </a:rPr>
              <a:t>函数</a:t>
            </a:r>
            <a:r>
              <a:rPr lang="zh-CN" altLang="en-US" sz="2000" dirty="0"/>
              <a:t>的地址，即现在</a:t>
            </a:r>
            <a:r>
              <a:rPr lang="en-US" altLang="zh-CN" sz="2000" dirty="0"/>
              <a:t>r9</a:t>
            </a:r>
            <a:r>
              <a:rPr lang="zh-CN" altLang="en-US" sz="2000" dirty="0"/>
              <a:t>存放的是*</a:t>
            </a:r>
            <a:r>
              <a:rPr lang="en-US" altLang="zh-CN" sz="2000" dirty="0" err="1"/>
              <a:t>rtld_fini</a:t>
            </a:r>
            <a:r>
              <a:rPr lang="zh-CN" altLang="en-US" sz="2000" dirty="0"/>
              <a:t>函数的地址</a:t>
            </a:r>
          </a:p>
          <a:p>
            <a:r>
              <a:rPr lang="en-US" altLang="zh-CN" sz="2000" dirty="0"/>
              <a:t>0x401059</a:t>
            </a:r>
            <a:r>
              <a:rPr lang="zh-CN" altLang="en-US" sz="2000" dirty="0"/>
              <a:t>：从栈中取出之前存入的用户的参数和环境变量（此时栈顶元素是</a:t>
            </a:r>
            <a:r>
              <a:rPr lang="en-US" altLang="zh-CN" sz="2000" dirty="0" err="1"/>
              <a:t>argc</a:t>
            </a:r>
            <a:r>
              <a:rPr lang="zh-CN" altLang="en-US" sz="2000" dirty="0"/>
              <a:t>，然后是</a:t>
            </a:r>
            <a:r>
              <a:rPr lang="en-US" altLang="zh-CN" sz="2000" dirty="0" err="1"/>
              <a:t>argc</a:t>
            </a:r>
            <a:r>
              <a:rPr lang="zh-CN" altLang="en-US" sz="2000" dirty="0"/>
              <a:t>，然后是环境变量数组），即将</a:t>
            </a:r>
            <a:r>
              <a:rPr lang="en-US" altLang="zh-CN" sz="2000" dirty="0" err="1">
                <a:solidFill>
                  <a:srgbClr val="FF0000"/>
                </a:solidFill>
              </a:rPr>
              <a:t>argc</a:t>
            </a:r>
            <a:r>
              <a:rPr lang="zh-CN" altLang="en-US" sz="2000" dirty="0">
                <a:solidFill>
                  <a:srgbClr val="FF0000"/>
                </a:solidFill>
              </a:rPr>
              <a:t>的内存存入到</a:t>
            </a:r>
            <a:r>
              <a:rPr lang="en-US" altLang="zh-CN" sz="2000" dirty="0" err="1">
                <a:solidFill>
                  <a:srgbClr val="FF0000"/>
                </a:solidFill>
              </a:rPr>
              <a:t>rsi</a:t>
            </a:r>
            <a:r>
              <a:rPr lang="zh-CN" altLang="en-US" sz="2000" dirty="0">
                <a:solidFill>
                  <a:srgbClr val="FF0000"/>
                </a:solidFill>
              </a:rPr>
              <a:t>寄存器中</a:t>
            </a:r>
          </a:p>
        </p:txBody>
      </p:sp>
      <p:sp>
        <p:nvSpPr>
          <p:cNvPr id="3" name="文本框 2"/>
          <p:cNvSpPr txBox="1"/>
          <p:nvPr/>
        </p:nvSpPr>
        <p:spPr>
          <a:xfrm>
            <a:off x="3902675" y="7027050"/>
            <a:ext cx="4386649" cy="3477875"/>
          </a:xfrm>
          <a:prstGeom prst="rect">
            <a:avLst/>
          </a:prstGeom>
          <a:noFill/>
        </p:spPr>
        <p:txBody>
          <a:bodyPr wrap="square" rtlCol="0">
            <a:spAutoFit/>
          </a:bodyPr>
          <a:lstStyle/>
          <a:p>
            <a:r>
              <a:rPr lang="zh-CN" altLang="en-US" sz="2000" dirty="0"/>
              <a:t>从</a:t>
            </a:r>
            <a:r>
              <a:rPr lang="en-US" altLang="zh-CN" sz="2000" dirty="0"/>
              <a:t>__</a:t>
            </a:r>
            <a:r>
              <a:rPr lang="en-US" altLang="zh-CN" sz="2000" dirty="0" err="1"/>
              <a:t>libc_start_main</a:t>
            </a:r>
            <a:r>
              <a:rPr lang="zh-CN" altLang="en-US" sz="2000" dirty="0"/>
              <a:t>函数的头部不难看出与</a:t>
            </a:r>
            <a:r>
              <a:rPr lang="en-US" altLang="zh-CN" sz="2000" dirty="0"/>
              <a:t>_start</a:t>
            </a:r>
            <a:r>
              <a:rPr lang="zh-CN" altLang="en-US" sz="2000" dirty="0"/>
              <a:t>函数中的调用一致，一共</a:t>
            </a:r>
            <a:r>
              <a:rPr lang="en-US" altLang="zh-CN" sz="2000" dirty="0"/>
              <a:t>7</a:t>
            </a:r>
            <a:r>
              <a:rPr lang="zh-CN" altLang="en-US" sz="2000" dirty="0"/>
              <a:t>个参数：</a:t>
            </a:r>
            <a:endParaRPr lang="en-US" altLang="zh-CN" sz="2000" dirty="0"/>
          </a:p>
          <a:p>
            <a:pPr marL="342900" indent="-342900">
              <a:buFont typeface="Arial" panose="020B0604020202020204" pitchFamily="34" charset="0"/>
              <a:buChar char="•"/>
            </a:pPr>
            <a:r>
              <a:rPr lang="en-US" altLang="zh-CN" sz="2000" dirty="0"/>
              <a:t>main</a:t>
            </a:r>
          </a:p>
          <a:p>
            <a:pPr marL="342900" indent="-342900">
              <a:buFont typeface="Arial" panose="020B0604020202020204" pitchFamily="34" charset="0"/>
              <a:buChar char="•"/>
            </a:pPr>
            <a:r>
              <a:rPr lang="en-US" altLang="zh-CN" sz="2000" dirty="0" err="1"/>
              <a:t>argc</a:t>
            </a:r>
            <a:endParaRPr lang="en-US" altLang="zh-CN" sz="2000" dirty="0"/>
          </a:p>
          <a:p>
            <a:pPr marL="342900" indent="-342900">
              <a:buFont typeface="Arial" panose="020B0604020202020204" pitchFamily="34" charset="0"/>
              <a:buChar char="•"/>
            </a:pPr>
            <a:r>
              <a:rPr lang="en-US" altLang="zh-CN" sz="2000" dirty="0" err="1"/>
              <a:t>argv</a:t>
            </a:r>
            <a:endParaRPr lang="en-US" altLang="zh-CN" sz="2000" dirty="0"/>
          </a:p>
          <a:p>
            <a:pPr marL="342900" indent="-342900">
              <a:buFont typeface="Arial" panose="020B0604020202020204" pitchFamily="34" charset="0"/>
              <a:buChar char="•"/>
            </a:pPr>
            <a:r>
              <a:rPr lang="en-US" altLang="zh-CN" sz="2000" dirty="0" err="1"/>
              <a:t>init</a:t>
            </a:r>
            <a:r>
              <a:rPr lang="en-US" altLang="zh-CN" sz="2000" dirty="0"/>
              <a:t> main</a:t>
            </a:r>
            <a:r>
              <a:rPr lang="zh-CN" altLang="en-US" sz="2000" dirty="0"/>
              <a:t>调用前的初始化工作</a:t>
            </a:r>
            <a:endParaRPr lang="en-US" altLang="zh-CN" sz="2000" dirty="0"/>
          </a:p>
          <a:p>
            <a:pPr marL="342900" indent="-342900">
              <a:buFont typeface="Arial" panose="020B0604020202020204" pitchFamily="34" charset="0"/>
              <a:buChar char="•"/>
            </a:pPr>
            <a:r>
              <a:rPr lang="en-US" altLang="zh-CN" sz="2000" dirty="0" err="1"/>
              <a:t>fini</a:t>
            </a:r>
            <a:r>
              <a:rPr lang="en-US" altLang="zh-CN" sz="2000" dirty="0"/>
              <a:t> main</a:t>
            </a:r>
            <a:r>
              <a:rPr lang="zh-CN" altLang="en-US" sz="2000" dirty="0"/>
              <a:t>结束后的收尾工作</a:t>
            </a:r>
            <a:endParaRPr lang="en-US" altLang="zh-CN" sz="2000" dirty="0"/>
          </a:p>
          <a:p>
            <a:pPr marL="342900" indent="-342900">
              <a:buFont typeface="Arial" panose="020B0604020202020204" pitchFamily="34" charset="0"/>
              <a:buChar char="•"/>
            </a:pPr>
            <a:r>
              <a:rPr lang="en-US" altLang="zh-CN" sz="2000" dirty="0"/>
              <a:t>rtld_fini</a:t>
            </a:r>
            <a:r>
              <a:rPr lang="zh-CN" altLang="en-US" sz="2000" dirty="0"/>
              <a:t>和动态加载有关的收尾工作</a:t>
            </a:r>
            <a:endParaRPr lang="en-US" altLang="zh-CN" sz="2000" dirty="0"/>
          </a:p>
          <a:p>
            <a:pPr marL="342900" indent="-342900">
              <a:buFont typeface="Arial" panose="020B0604020202020204" pitchFamily="34" charset="0"/>
              <a:buChar char="•"/>
            </a:pPr>
            <a:r>
              <a:rPr lang="en-US" altLang="zh-CN" sz="2000" dirty="0" err="1"/>
              <a:t>stack_end</a:t>
            </a:r>
            <a:r>
              <a:rPr lang="zh-CN" altLang="en-US" sz="2000" b="0" i="0" dirty="0">
                <a:solidFill>
                  <a:srgbClr val="121212"/>
                </a:solidFill>
                <a:effectLst/>
                <a:latin typeface="-apple-system"/>
              </a:rPr>
              <a:t>标明了栈底的地址，即最高的栈地址</a:t>
            </a:r>
            <a:endParaRPr lang="zh-CN" alt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7" name="Rectangle 10"/>
          <p:cNvSpPr/>
          <p:nvPr/>
        </p:nvSpPr>
        <p:spPr>
          <a:xfrm>
            <a:off x="3957830" y="1596669"/>
            <a:ext cx="953932" cy="864096"/>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28" name="TextBox 11"/>
          <p:cNvSpPr txBox="1"/>
          <p:nvPr/>
        </p:nvSpPr>
        <p:spPr>
          <a:xfrm>
            <a:off x="4034948" y="1613122"/>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01</a:t>
            </a:r>
            <a:endParaRPr lang="zh-CN" altLang="en-US" sz="2667" dirty="0">
              <a:solidFill>
                <a:srgbClr val="FFFFFF"/>
              </a:solidFill>
              <a:latin typeface="Arial Black"/>
            </a:endParaRPr>
          </a:p>
        </p:txBody>
      </p:sp>
      <p:sp>
        <p:nvSpPr>
          <p:cNvPr id="30" name="Rectangle 18"/>
          <p:cNvSpPr/>
          <p:nvPr/>
        </p:nvSpPr>
        <p:spPr>
          <a:xfrm>
            <a:off x="5136825" y="1581927"/>
            <a:ext cx="6847113" cy="893580"/>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31" name="TextBox 19"/>
          <p:cNvSpPr txBox="1"/>
          <p:nvPr/>
        </p:nvSpPr>
        <p:spPr>
          <a:xfrm>
            <a:off x="5137054" y="1695324"/>
            <a:ext cx="7071947"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altLang="zh-CN" sz="3733" b="1" dirty="0">
                <a:solidFill>
                  <a:srgbClr val="FFFFFF"/>
                </a:solidFill>
                <a:latin typeface="微软雅黑"/>
                <a:ea typeface="微软雅黑"/>
              </a:rPr>
              <a:t>C</a:t>
            </a:r>
            <a:r>
              <a:rPr lang="zh-CN" altLang="en-US" sz="3733" b="1" dirty="0">
                <a:solidFill>
                  <a:srgbClr val="FFFFFF"/>
                </a:solidFill>
                <a:latin typeface="微软雅黑"/>
                <a:ea typeface="微软雅黑"/>
              </a:rPr>
              <a:t>程序的编译链接过程与</a:t>
            </a:r>
            <a:r>
              <a:rPr lang="en-US" altLang="zh-CN" sz="3733" b="1" dirty="0">
                <a:solidFill>
                  <a:srgbClr val="FFFFFF"/>
                </a:solidFill>
                <a:latin typeface="微软雅黑"/>
                <a:ea typeface="微软雅黑"/>
              </a:rPr>
              <a:t>ELF</a:t>
            </a:r>
            <a:r>
              <a:rPr lang="zh-CN" altLang="en-US" sz="3733" b="1" dirty="0">
                <a:solidFill>
                  <a:srgbClr val="FFFFFF"/>
                </a:solidFill>
                <a:latin typeface="微软雅黑"/>
                <a:ea typeface="微软雅黑"/>
              </a:rPr>
              <a:t>文件</a:t>
            </a:r>
          </a:p>
        </p:txBody>
      </p:sp>
      <p:sp>
        <p:nvSpPr>
          <p:cNvPr id="32" name="Rectangle 24"/>
          <p:cNvSpPr/>
          <p:nvPr/>
        </p:nvSpPr>
        <p:spPr>
          <a:xfrm>
            <a:off x="3957830" y="2987928"/>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33" name="TextBox 25"/>
          <p:cNvSpPr txBox="1"/>
          <p:nvPr/>
        </p:nvSpPr>
        <p:spPr>
          <a:xfrm>
            <a:off x="4010513" y="3103036"/>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02</a:t>
            </a:r>
            <a:endParaRPr lang="zh-CN" altLang="en-US" sz="2667" dirty="0">
              <a:solidFill>
                <a:srgbClr val="FFFFFF"/>
              </a:solidFill>
              <a:latin typeface="Arial Black"/>
            </a:endParaRPr>
          </a:p>
        </p:txBody>
      </p:sp>
      <p:sp>
        <p:nvSpPr>
          <p:cNvPr id="35" name="Rectangle 26"/>
          <p:cNvSpPr/>
          <p:nvPr/>
        </p:nvSpPr>
        <p:spPr>
          <a:xfrm>
            <a:off x="5136825" y="2987928"/>
            <a:ext cx="6847113"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37" name="TextBox 27"/>
          <p:cNvSpPr txBox="1"/>
          <p:nvPr/>
        </p:nvSpPr>
        <p:spPr>
          <a:xfrm>
            <a:off x="5309678" y="3073685"/>
            <a:ext cx="5222069"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altLang="zh-CN" sz="3733" b="1" dirty="0">
                <a:solidFill>
                  <a:srgbClr val="FFFFFF"/>
                </a:solidFill>
                <a:latin typeface="微软雅黑"/>
                <a:ea typeface="微软雅黑"/>
              </a:rPr>
              <a:t>ELF</a:t>
            </a:r>
            <a:r>
              <a:rPr lang="zh-CN" altLang="en-US" sz="3733" b="1" dirty="0">
                <a:solidFill>
                  <a:srgbClr val="FFFFFF"/>
                </a:solidFill>
                <a:latin typeface="微软雅黑"/>
                <a:ea typeface="微软雅黑"/>
              </a:rPr>
              <a:t>文件格式</a:t>
            </a:r>
          </a:p>
        </p:txBody>
      </p:sp>
      <p:sp>
        <p:nvSpPr>
          <p:cNvPr id="38" name="Rectangle 2"/>
          <p:cNvSpPr/>
          <p:nvPr/>
        </p:nvSpPr>
        <p:spPr>
          <a:xfrm>
            <a:off x="368515" y="2475507"/>
            <a:ext cx="2922595" cy="1487458"/>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algn="ctr" defTabSz="1219170"/>
            <a:r>
              <a:rPr lang="zh-CN" altLang="en-US" sz="5333" b="1" dirty="0">
                <a:solidFill>
                  <a:srgbClr val="254061"/>
                </a:solidFill>
                <a:latin typeface="微软雅黑"/>
                <a:ea typeface="微软雅黑"/>
              </a:rPr>
              <a:t>分享内容</a:t>
            </a:r>
            <a:endParaRPr lang="en-US" sz="5333" b="1" dirty="0">
              <a:solidFill>
                <a:srgbClr val="254061"/>
              </a:solidFill>
              <a:latin typeface="微软雅黑"/>
              <a:ea typeface="微软雅黑"/>
            </a:endParaRPr>
          </a:p>
          <a:p>
            <a:pPr algn="ctr" defTabSz="1219170"/>
            <a:r>
              <a:rPr lang="en-US" sz="3733" b="1" dirty="0">
                <a:solidFill>
                  <a:srgbClr val="254061"/>
                </a:solidFill>
                <a:latin typeface="微软雅黑"/>
                <a:ea typeface="微软雅黑"/>
              </a:rPr>
              <a:t>Contents</a:t>
            </a:r>
            <a:endParaRPr lang="zh-CN" altLang="en-US" sz="3733" b="1" dirty="0">
              <a:solidFill>
                <a:srgbClr val="254061"/>
              </a:solidFill>
              <a:latin typeface="微软雅黑"/>
              <a:ea typeface="微软雅黑"/>
            </a:endParaRPr>
          </a:p>
        </p:txBody>
      </p:sp>
      <p:sp>
        <p:nvSpPr>
          <p:cNvPr id="41" name="Rectangle 24"/>
          <p:cNvSpPr/>
          <p:nvPr/>
        </p:nvSpPr>
        <p:spPr>
          <a:xfrm>
            <a:off x="3957830" y="4379187"/>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42" name="TextBox 25"/>
          <p:cNvSpPr txBox="1"/>
          <p:nvPr/>
        </p:nvSpPr>
        <p:spPr>
          <a:xfrm>
            <a:off x="4034947" y="4483585"/>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03</a:t>
            </a:r>
            <a:endParaRPr lang="zh-CN" altLang="en-US" sz="2667" dirty="0">
              <a:solidFill>
                <a:srgbClr val="FFFFFF"/>
              </a:solidFill>
              <a:latin typeface="Arial Black"/>
            </a:endParaRPr>
          </a:p>
        </p:txBody>
      </p:sp>
      <p:sp>
        <p:nvSpPr>
          <p:cNvPr id="44" name="Rectangle 26"/>
          <p:cNvSpPr/>
          <p:nvPr/>
        </p:nvSpPr>
        <p:spPr>
          <a:xfrm>
            <a:off x="5136823" y="4379187"/>
            <a:ext cx="6847113"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46" name="TextBox 27"/>
          <p:cNvSpPr txBox="1"/>
          <p:nvPr/>
        </p:nvSpPr>
        <p:spPr>
          <a:xfrm>
            <a:off x="5182867" y="4495890"/>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altLang="zh-CN" sz="3733" b="1" dirty="0">
                <a:solidFill>
                  <a:srgbClr val="FFFFFF"/>
                </a:solidFill>
                <a:latin typeface="微软雅黑"/>
                <a:ea typeface="微软雅黑"/>
              </a:rPr>
              <a:t>ELF</a:t>
            </a:r>
            <a:r>
              <a:rPr lang="zh-CN" altLang="en-US" sz="3733" b="1" dirty="0">
                <a:solidFill>
                  <a:srgbClr val="FFFFFF"/>
                </a:solidFill>
                <a:latin typeface="微软雅黑"/>
                <a:ea typeface="微软雅黑"/>
              </a:rPr>
              <a:t>文件的加载与运行</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5498757" cy="461665"/>
          </a:xfrm>
          <a:prstGeom prst="rect">
            <a:avLst/>
          </a:prstGeom>
          <a:noFill/>
        </p:spPr>
        <p:txBody>
          <a:bodyPr wrap="square" rtlCol="0">
            <a:spAutoFit/>
          </a:bodyPr>
          <a:lstStyle/>
          <a:p>
            <a:r>
              <a:rPr lang="en-US" altLang="zh-CN" sz="2400" dirty="0"/>
              <a:t>_Start( )</a:t>
            </a:r>
            <a:r>
              <a:rPr lang="zh-CN" altLang="en-US" sz="2400" dirty="0"/>
              <a:t>怎么跳转到</a:t>
            </a:r>
            <a:r>
              <a:rPr lang="en-US" altLang="zh-CN" sz="2400" dirty="0"/>
              <a:t>main</a:t>
            </a:r>
            <a:r>
              <a:rPr lang="zh-CN" altLang="en-US" sz="2400" dirty="0"/>
              <a:t>函数</a:t>
            </a:r>
          </a:p>
        </p:txBody>
      </p:sp>
      <p:pic>
        <p:nvPicPr>
          <p:cNvPr id="4" name="图片 3"/>
          <p:cNvPicPr>
            <a:picLocks noChangeAspect="1"/>
          </p:cNvPicPr>
          <p:nvPr/>
        </p:nvPicPr>
        <p:blipFill>
          <a:blip r:embed="rId2"/>
          <a:stretch>
            <a:fillRect/>
          </a:stretch>
        </p:blipFill>
        <p:spPr>
          <a:xfrm>
            <a:off x="303981" y="1070600"/>
            <a:ext cx="10761884" cy="2957702"/>
          </a:xfrm>
          <a:prstGeom prst="rect">
            <a:avLst/>
          </a:prstGeom>
        </p:spPr>
      </p:pic>
      <p:sp>
        <p:nvSpPr>
          <p:cNvPr id="5" name="文本框 4"/>
          <p:cNvSpPr txBox="1"/>
          <p:nvPr/>
        </p:nvSpPr>
        <p:spPr>
          <a:xfrm>
            <a:off x="303981" y="566077"/>
            <a:ext cx="5498757" cy="400110"/>
          </a:xfrm>
          <a:prstGeom prst="rect">
            <a:avLst/>
          </a:prstGeom>
          <a:noFill/>
        </p:spPr>
        <p:txBody>
          <a:bodyPr wrap="square" rtlCol="0">
            <a:spAutoFit/>
          </a:bodyPr>
          <a:lstStyle/>
          <a:p>
            <a:r>
              <a:rPr lang="zh-CN" altLang="en-US" sz="2000" dirty="0"/>
              <a:t>使用</a:t>
            </a:r>
            <a:r>
              <a:rPr lang="en-US" altLang="zh-CN" sz="2000" dirty="0"/>
              <a:t>objdump</a:t>
            </a:r>
            <a:r>
              <a:rPr lang="zh-CN" altLang="en-US" sz="2000" dirty="0"/>
              <a:t>反汇编查看结果</a:t>
            </a:r>
          </a:p>
        </p:txBody>
      </p:sp>
      <p:sp>
        <p:nvSpPr>
          <p:cNvPr id="6" name="文本框 5"/>
          <p:cNvSpPr txBox="1"/>
          <p:nvPr/>
        </p:nvSpPr>
        <p:spPr>
          <a:xfrm>
            <a:off x="303981" y="4058574"/>
            <a:ext cx="10879699" cy="2862322"/>
          </a:xfrm>
          <a:prstGeom prst="rect">
            <a:avLst/>
          </a:prstGeom>
          <a:noFill/>
        </p:spPr>
        <p:txBody>
          <a:bodyPr wrap="square" rtlCol="0">
            <a:spAutoFit/>
          </a:bodyPr>
          <a:lstStyle/>
          <a:p>
            <a:r>
              <a:rPr lang="en-US" altLang="zh-CN" sz="2000" dirty="0"/>
              <a:t>0x40105a</a:t>
            </a:r>
            <a:r>
              <a:rPr lang="zh-CN" altLang="en-US" sz="2000" dirty="0"/>
              <a:t>：将</a:t>
            </a:r>
            <a:r>
              <a:rPr lang="en-US" altLang="zh-CN" sz="2000" dirty="0" err="1"/>
              <a:t>rsp</a:t>
            </a:r>
            <a:r>
              <a:rPr lang="zh-CN" altLang="en-US" sz="2000" dirty="0"/>
              <a:t>的内容存入到</a:t>
            </a:r>
            <a:r>
              <a:rPr lang="en-US" altLang="zh-CN" sz="2000" dirty="0" err="1"/>
              <a:t>rdx</a:t>
            </a:r>
            <a:r>
              <a:rPr lang="zh-CN" altLang="en-US" sz="2000" dirty="0"/>
              <a:t>，此时</a:t>
            </a:r>
            <a:r>
              <a:rPr lang="en-US" altLang="zh-CN" sz="2000" dirty="0" err="1"/>
              <a:t>rsp</a:t>
            </a:r>
            <a:r>
              <a:rPr lang="zh-CN" altLang="en-US" sz="2000" dirty="0"/>
              <a:t>指向的</a:t>
            </a:r>
            <a:r>
              <a:rPr lang="en-US" altLang="zh-CN" sz="2000" dirty="0" err="1"/>
              <a:t>argv</a:t>
            </a:r>
            <a:r>
              <a:rPr lang="zh-CN" altLang="en-US" sz="2000" dirty="0"/>
              <a:t>的数组，所以</a:t>
            </a:r>
            <a:r>
              <a:rPr lang="en-US" altLang="zh-CN" sz="2000" dirty="0" err="1">
                <a:solidFill>
                  <a:srgbClr val="FF0000"/>
                </a:solidFill>
              </a:rPr>
              <a:t>rdx</a:t>
            </a:r>
            <a:r>
              <a:rPr lang="zh-CN" altLang="en-US" sz="2000" dirty="0">
                <a:solidFill>
                  <a:srgbClr val="FF0000"/>
                </a:solidFill>
              </a:rPr>
              <a:t>此时存放的是</a:t>
            </a:r>
            <a:r>
              <a:rPr lang="en-US" altLang="zh-CN" sz="2000" dirty="0" err="1">
                <a:solidFill>
                  <a:srgbClr val="FF0000"/>
                </a:solidFill>
              </a:rPr>
              <a:t>argv</a:t>
            </a:r>
            <a:r>
              <a:rPr lang="zh-CN" altLang="en-US" sz="2000" dirty="0">
                <a:solidFill>
                  <a:srgbClr val="FF0000"/>
                </a:solidFill>
              </a:rPr>
              <a:t>数组</a:t>
            </a:r>
            <a:r>
              <a:rPr lang="zh-CN" altLang="en-US" sz="2000" dirty="0"/>
              <a:t>的起始地址。</a:t>
            </a:r>
          </a:p>
          <a:p>
            <a:r>
              <a:rPr lang="en-US" altLang="zh-CN" sz="2000" dirty="0"/>
              <a:t>0x40105d</a:t>
            </a:r>
            <a:r>
              <a:rPr lang="zh-CN" altLang="en-US" sz="2000" dirty="0"/>
              <a:t>：将</a:t>
            </a:r>
            <a:r>
              <a:rPr lang="en-US" altLang="zh-CN" sz="2000" dirty="0" err="1"/>
              <a:t>rsp</a:t>
            </a:r>
            <a:r>
              <a:rPr lang="zh-CN" altLang="en-US" sz="2000" dirty="0"/>
              <a:t>的值与一个立即数取</a:t>
            </a:r>
            <a:r>
              <a:rPr lang="en-US" altLang="zh-CN" sz="2000" dirty="0"/>
              <a:t>&amp;</a:t>
            </a:r>
            <a:r>
              <a:rPr lang="zh-CN" altLang="en-US" sz="2000" dirty="0"/>
              <a:t>，结果是保留后四位数</a:t>
            </a:r>
          </a:p>
          <a:p>
            <a:r>
              <a:rPr lang="en-US" altLang="zh-CN" sz="2000" dirty="0"/>
              <a:t>0x401061</a:t>
            </a:r>
            <a:r>
              <a:rPr lang="zh-CN" altLang="en-US" sz="2000" dirty="0"/>
              <a:t>：将</a:t>
            </a:r>
            <a:r>
              <a:rPr lang="en-US" altLang="zh-CN" sz="2000" dirty="0" err="1"/>
              <a:t>rax</a:t>
            </a:r>
            <a:r>
              <a:rPr lang="zh-CN" altLang="en-US" sz="2000" dirty="0"/>
              <a:t>寄存器的值压栈</a:t>
            </a:r>
          </a:p>
          <a:p>
            <a:r>
              <a:rPr lang="en-US" altLang="zh-CN" sz="2000" dirty="0"/>
              <a:t>0x401062</a:t>
            </a:r>
            <a:r>
              <a:rPr lang="zh-CN" altLang="en-US" sz="2000" dirty="0"/>
              <a:t>：将</a:t>
            </a:r>
            <a:r>
              <a:rPr lang="en-US" altLang="zh-CN" sz="2000" dirty="0" err="1"/>
              <a:t>rsp</a:t>
            </a:r>
            <a:r>
              <a:rPr lang="zh-CN" altLang="en-US" sz="2000" dirty="0"/>
              <a:t>寄存器的值压栈</a:t>
            </a:r>
          </a:p>
          <a:p>
            <a:r>
              <a:rPr lang="en-US" altLang="zh-CN" sz="2000" dirty="0"/>
              <a:t>0x401063</a:t>
            </a:r>
            <a:r>
              <a:rPr lang="zh-CN" altLang="en-US" sz="2000" dirty="0"/>
              <a:t>：将</a:t>
            </a:r>
            <a:r>
              <a:rPr lang="en-US" altLang="zh-CN" sz="2000" dirty="0"/>
              <a:t>r8</a:t>
            </a:r>
            <a:r>
              <a:rPr lang="zh-CN" altLang="en-US" sz="2000" dirty="0"/>
              <a:t>寄存器存入立即数</a:t>
            </a:r>
            <a:r>
              <a:rPr lang="en-US" altLang="zh-CN" sz="2000" dirty="0"/>
              <a:t>0x4011d0</a:t>
            </a:r>
            <a:r>
              <a:rPr lang="zh-CN" altLang="en-US" sz="2000" dirty="0"/>
              <a:t>（</a:t>
            </a:r>
            <a:r>
              <a:rPr lang="en-US" altLang="zh-CN" sz="2000" dirty="0">
                <a:solidFill>
                  <a:srgbClr val="FF0000"/>
                </a:solidFill>
              </a:rPr>
              <a:t>__</a:t>
            </a:r>
            <a:r>
              <a:rPr lang="en-US" altLang="zh-CN" sz="2000" dirty="0" err="1">
                <a:solidFill>
                  <a:srgbClr val="FF0000"/>
                </a:solidFill>
              </a:rPr>
              <a:t>libc_csu_fini</a:t>
            </a:r>
            <a:r>
              <a:rPr lang="en-US" altLang="zh-CN" sz="2000" dirty="0">
                <a:solidFill>
                  <a:srgbClr val="FF0000"/>
                </a:solidFill>
              </a:rPr>
              <a:t>__</a:t>
            </a:r>
            <a:r>
              <a:rPr lang="zh-CN" altLang="en-US" sz="2000" dirty="0">
                <a:solidFill>
                  <a:srgbClr val="FF0000"/>
                </a:solidFill>
              </a:rPr>
              <a:t>函数的起始地址</a:t>
            </a:r>
            <a:r>
              <a:rPr lang="zh-CN" altLang="en-US" sz="2000" dirty="0"/>
              <a:t>）</a:t>
            </a:r>
            <a:endParaRPr lang="en-US" altLang="zh-CN" sz="2000" dirty="0"/>
          </a:p>
          <a:p>
            <a:r>
              <a:rPr lang="en-US" altLang="zh-CN" sz="2000" dirty="0"/>
              <a:t>0x40106a</a:t>
            </a:r>
            <a:r>
              <a:rPr lang="zh-CN" altLang="en-US" sz="2000" dirty="0"/>
              <a:t>：将</a:t>
            </a:r>
            <a:r>
              <a:rPr lang="en-US" altLang="zh-CN" sz="2000" dirty="0" err="1"/>
              <a:t>rcx</a:t>
            </a:r>
            <a:r>
              <a:rPr lang="zh-CN" altLang="en-US" sz="2000" dirty="0"/>
              <a:t>寄存器存入立即数</a:t>
            </a:r>
            <a:r>
              <a:rPr lang="en-US" altLang="zh-CN" sz="2000" dirty="0"/>
              <a:t>0x401160</a:t>
            </a:r>
            <a:r>
              <a:rPr lang="zh-CN" altLang="en-US" sz="2000" dirty="0"/>
              <a:t>（</a:t>
            </a:r>
            <a:r>
              <a:rPr lang="en-US" altLang="zh-CN" sz="2000" dirty="0">
                <a:solidFill>
                  <a:srgbClr val="FF0000"/>
                </a:solidFill>
              </a:rPr>
              <a:t>__</a:t>
            </a:r>
            <a:r>
              <a:rPr lang="en-US" altLang="zh-CN" sz="2000" dirty="0" err="1">
                <a:solidFill>
                  <a:srgbClr val="FF0000"/>
                </a:solidFill>
              </a:rPr>
              <a:t>libc_csu_init</a:t>
            </a:r>
            <a:r>
              <a:rPr lang="en-US" altLang="zh-CN" sz="2000" dirty="0">
                <a:solidFill>
                  <a:srgbClr val="FF0000"/>
                </a:solidFill>
              </a:rPr>
              <a:t>__</a:t>
            </a:r>
            <a:r>
              <a:rPr lang="zh-CN" altLang="en-US" sz="2000" dirty="0">
                <a:solidFill>
                  <a:srgbClr val="FF0000"/>
                </a:solidFill>
              </a:rPr>
              <a:t>函数的起始地址</a:t>
            </a:r>
            <a:r>
              <a:rPr lang="zh-CN" altLang="en-US" sz="2000" dirty="0"/>
              <a:t>）</a:t>
            </a:r>
            <a:endParaRPr lang="en-US" altLang="zh-CN" sz="2000" dirty="0"/>
          </a:p>
          <a:p>
            <a:r>
              <a:rPr lang="en-US" altLang="zh-CN" sz="2000" dirty="0"/>
              <a:t>0x401071</a:t>
            </a:r>
            <a:r>
              <a:rPr lang="zh-CN" altLang="en-US" sz="2000" dirty="0"/>
              <a:t>：将</a:t>
            </a:r>
            <a:r>
              <a:rPr lang="en-US" altLang="zh-CN" sz="2000" dirty="0" err="1"/>
              <a:t>rdi</a:t>
            </a:r>
            <a:r>
              <a:rPr lang="zh-CN" altLang="en-US" sz="2000" dirty="0"/>
              <a:t>寄存器存入立即数</a:t>
            </a:r>
            <a:r>
              <a:rPr lang="en-US" altLang="zh-CN" sz="2000" dirty="0"/>
              <a:t>0x401136</a:t>
            </a:r>
            <a:r>
              <a:rPr lang="zh-CN" altLang="en-US" sz="2000" dirty="0"/>
              <a:t>（</a:t>
            </a:r>
            <a:r>
              <a:rPr lang="en-US" altLang="zh-CN" sz="2000" dirty="0">
                <a:solidFill>
                  <a:srgbClr val="FF0000"/>
                </a:solidFill>
              </a:rPr>
              <a:t>main</a:t>
            </a:r>
            <a:r>
              <a:rPr lang="zh-CN" altLang="en-US" sz="2000" dirty="0">
                <a:solidFill>
                  <a:srgbClr val="FF0000"/>
                </a:solidFill>
              </a:rPr>
              <a:t>函数的起始地址</a:t>
            </a:r>
            <a:r>
              <a:rPr lang="zh-CN" altLang="en-US" sz="2000" dirty="0"/>
              <a:t>）</a:t>
            </a:r>
          </a:p>
          <a:p>
            <a:r>
              <a:rPr lang="en-US" altLang="zh-CN" sz="2000" dirty="0"/>
              <a:t>0x401078</a:t>
            </a:r>
            <a:r>
              <a:rPr lang="zh-CN" altLang="en-US" sz="2000" dirty="0"/>
              <a:t>：</a:t>
            </a:r>
            <a:r>
              <a:rPr lang="zh-CN" altLang="en-US" sz="2000" dirty="0">
                <a:solidFill>
                  <a:srgbClr val="FF0000"/>
                </a:solidFill>
              </a:rPr>
              <a:t>调用函数</a:t>
            </a:r>
            <a:r>
              <a:rPr lang="en-US" altLang="zh-CN" sz="2000" dirty="0">
                <a:solidFill>
                  <a:srgbClr val="FF0000"/>
                </a:solidFill>
              </a:rPr>
              <a:t>__libc_start_main@GLIBC_2.2.5</a:t>
            </a:r>
            <a:endParaRPr lang="zh-CN" altLang="en-US" sz="2000" dirty="0">
              <a:solidFill>
                <a:srgbClr val="FF0000"/>
              </a:solidFill>
            </a:endParaRPr>
          </a:p>
        </p:txBody>
      </p:sp>
      <p:pic>
        <p:nvPicPr>
          <p:cNvPr id="7" name="图片 6"/>
          <p:cNvPicPr>
            <a:picLocks noChangeAspect="1"/>
          </p:cNvPicPr>
          <p:nvPr/>
        </p:nvPicPr>
        <p:blipFill>
          <a:blip r:embed="rId3"/>
          <a:stretch>
            <a:fillRect/>
          </a:stretch>
        </p:blipFill>
        <p:spPr>
          <a:xfrm>
            <a:off x="2156254" y="2117695"/>
            <a:ext cx="7029038" cy="36697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211" y="185352"/>
            <a:ext cx="5498757" cy="461665"/>
          </a:xfrm>
          <a:prstGeom prst="rect">
            <a:avLst/>
          </a:prstGeom>
          <a:noFill/>
        </p:spPr>
        <p:txBody>
          <a:bodyPr wrap="square" rtlCol="0">
            <a:spAutoFit/>
          </a:bodyPr>
          <a:lstStyle/>
          <a:p>
            <a:r>
              <a:rPr lang="en-US" altLang="zh-CN" sz="2400" dirty="0"/>
              <a:t>__libc_start_main@GLIBC_2.2.5</a:t>
            </a:r>
            <a:endParaRPr lang="zh-CN" altLang="en-US" sz="2400" dirty="0"/>
          </a:p>
        </p:txBody>
      </p:sp>
      <p:pic>
        <p:nvPicPr>
          <p:cNvPr id="4" name="图片 3"/>
          <p:cNvPicPr>
            <a:picLocks noChangeAspect="1"/>
          </p:cNvPicPr>
          <p:nvPr/>
        </p:nvPicPr>
        <p:blipFill>
          <a:blip r:embed="rId2"/>
          <a:stretch>
            <a:fillRect/>
          </a:stretch>
        </p:blipFill>
        <p:spPr>
          <a:xfrm>
            <a:off x="702948" y="1856021"/>
            <a:ext cx="10380600" cy="4509534"/>
          </a:xfrm>
          <a:prstGeom prst="rect">
            <a:avLst/>
          </a:prstGeom>
        </p:spPr>
      </p:pic>
      <p:sp>
        <p:nvSpPr>
          <p:cNvPr id="5" name="文本框 4"/>
          <p:cNvSpPr txBox="1"/>
          <p:nvPr/>
        </p:nvSpPr>
        <p:spPr>
          <a:xfrm>
            <a:off x="453399" y="897576"/>
            <a:ext cx="10879699" cy="707886"/>
          </a:xfrm>
          <a:prstGeom prst="rect">
            <a:avLst/>
          </a:prstGeom>
          <a:noFill/>
        </p:spPr>
        <p:txBody>
          <a:bodyPr wrap="square" rtlCol="0">
            <a:spAutoFit/>
          </a:bodyPr>
          <a:lstStyle/>
          <a:p>
            <a:r>
              <a:rPr lang="zh-CN" altLang="en-US" sz="2000" dirty="0"/>
              <a:t>根据后面的标记</a:t>
            </a:r>
            <a:r>
              <a:rPr lang="en-US" altLang="zh-CN" sz="2000" dirty="0"/>
              <a:t>@GLIBC</a:t>
            </a:r>
            <a:r>
              <a:rPr lang="zh-CN" altLang="en-US" sz="2000" dirty="0"/>
              <a:t>我们知道，这是一个</a:t>
            </a:r>
            <a:r>
              <a:rPr lang="en-US" altLang="zh-CN" sz="2000" dirty="0" err="1"/>
              <a:t>glibc</a:t>
            </a:r>
            <a:r>
              <a:rPr lang="zh-CN" altLang="en-US" sz="2000" dirty="0"/>
              <a:t>库中的一个函数</a:t>
            </a:r>
            <a:endParaRPr lang="en-US" altLang="zh-CN" sz="2000" dirty="0"/>
          </a:p>
          <a:p>
            <a:r>
              <a:rPr lang="zh-CN" altLang="en-US" sz="2000" dirty="0"/>
              <a:t>下图是源码中的函数定义</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211" y="185352"/>
            <a:ext cx="5498757" cy="461665"/>
          </a:xfrm>
          <a:prstGeom prst="rect">
            <a:avLst/>
          </a:prstGeom>
          <a:noFill/>
        </p:spPr>
        <p:txBody>
          <a:bodyPr wrap="square" rtlCol="0">
            <a:spAutoFit/>
          </a:bodyPr>
          <a:lstStyle/>
          <a:p>
            <a:r>
              <a:rPr lang="en-US" altLang="zh-CN" sz="2400" dirty="0"/>
              <a:t>__</a:t>
            </a:r>
            <a:r>
              <a:rPr lang="en-US" altLang="zh-CN" sz="2400" dirty="0" err="1"/>
              <a:t>libc_start_main</a:t>
            </a:r>
            <a:r>
              <a:rPr lang="zh-CN" altLang="en-US" sz="2400" dirty="0"/>
              <a:t>函数调用顺序</a:t>
            </a:r>
          </a:p>
        </p:txBody>
      </p:sp>
      <p:pic>
        <p:nvPicPr>
          <p:cNvPr id="7" name="图片 6"/>
          <p:cNvPicPr>
            <a:picLocks noChangeAspect="1"/>
          </p:cNvPicPr>
          <p:nvPr/>
        </p:nvPicPr>
        <p:blipFill>
          <a:blip r:embed="rId2"/>
          <a:stretch>
            <a:fillRect/>
          </a:stretch>
        </p:blipFill>
        <p:spPr>
          <a:xfrm>
            <a:off x="1532265" y="2876649"/>
            <a:ext cx="8830907" cy="2095792"/>
          </a:xfrm>
          <a:prstGeom prst="rect">
            <a:avLst/>
          </a:prstGeom>
        </p:spPr>
      </p:pic>
      <p:sp>
        <p:nvSpPr>
          <p:cNvPr id="8" name="文本框 7"/>
          <p:cNvSpPr txBox="1"/>
          <p:nvPr/>
        </p:nvSpPr>
        <p:spPr>
          <a:xfrm>
            <a:off x="111211" y="762175"/>
            <a:ext cx="4386649" cy="2246769"/>
          </a:xfrm>
          <a:prstGeom prst="rect">
            <a:avLst/>
          </a:prstGeom>
          <a:noFill/>
        </p:spPr>
        <p:txBody>
          <a:bodyPr wrap="square" rtlCol="0">
            <a:spAutoFit/>
          </a:bodyPr>
          <a:lstStyle/>
          <a:p>
            <a:pPr marL="457200" indent="-457200">
              <a:buFont typeface="+mj-lt"/>
              <a:buAutoNum type="arabicPeriod"/>
            </a:pPr>
            <a:r>
              <a:rPr lang="en-US" altLang="zh-CN" sz="2000" dirty="0"/>
              <a:t>__</a:t>
            </a:r>
            <a:r>
              <a:rPr lang="en-US" altLang="zh-CN" sz="2000" dirty="0" err="1"/>
              <a:t>pthread_initialize_minimal</a:t>
            </a:r>
            <a:r>
              <a:rPr lang="en-US" altLang="zh-CN" sz="2000" dirty="0"/>
              <a:t>()</a:t>
            </a:r>
          </a:p>
          <a:p>
            <a:pPr marL="457200" indent="-457200">
              <a:buFont typeface="+mj-lt"/>
              <a:buAutoNum type="arabicPeriod"/>
            </a:pPr>
            <a:r>
              <a:rPr lang="it-IT" altLang="zh-CN" sz="2000" dirty="0"/>
              <a:t>__</a:t>
            </a:r>
            <a:r>
              <a:rPr lang="it-IT" altLang="zh-CN" sz="2000" dirty="0" err="1"/>
              <a:t>cxa_atexit</a:t>
            </a:r>
            <a:r>
              <a:rPr lang="it-IT" altLang="zh-CN" sz="2000" dirty="0"/>
              <a:t>(</a:t>
            </a:r>
            <a:r>
              <a:rPr lang="it-IT" altLang="zh-CN" sz="2000" dirty="0" err="1"/>
              <a:t>rtld_fini,NULL,NULL</a:t>
            </a:r>
            <a:r>
              <a:rPr lang="it-IT" altLang="zh-CN" sz="2000" dirty="0"/>
              <a:t>)</a:t>
            </a:r>
          </a:p>
          <a:p>
            <a:pPr marL="457200" indent="-457200">
              <a:buFont typeface="+mj-lt"/>
              <a:buAutoNum type="arabicPeriod"/>
            </a:pPr>
            <a:r>
              <a:rPr lang="en-US" altLang="zh-CN" sz="2000" dirty="0"/>
              <a:t>__</a:t>
            </a:r>
            <a:r>
              <a:rPr lang="en-US" altLang="zh-CN" sz="2000" dirty="0" err="1"/>
              <a:t>libc_init_first</a:t>
            </a:r>
            <a:r>
              <a:rPr lang="en-US" altLang="zh-CN" sz="2000" dirty="0"/>
              <a:t>(argc,</a:t>
            </a:r>
            <a:r>
              <a:rPr lang="en-US" altLang="zh-CN" sz="2000" dirty="0" err="1"/>
              <a:t>argv</a:t>
            </a:r>
            <a:r>
              <a:rPr lang="en-US" altLang="zh-CN" sz="2000" dirty="0"/>
              <a:t>,__environ)</a:t>
            </a:r>
          </a:p>
          <a:p>
            <a:pPr marL="457200" indent="-457200">
              <a:buFont typeface="+mj-lt"/>
              <a:buAutoNum type="arabicPeriod"/>
            </a:pPr>
            <a:r>
              <a:rPr lang="sv-SE" altLang="zh-CN" sz="2000" dirty="0"/>
              <a:t>__cxa_atexit(finit,NULL,NULL)</a:t>
            </a:r>
          </a:p>
          <a:p>
            <a:pPr marL="457200" indent="-457200">
              <a:buFont typeface="+mj-lt"/>
              <a:buAutoNum type="arabicPeriod"/>
            </a:pPr>
            <a:r>
              <a:rPr lang="en-US" altLang="zh-CN" sz="2000" dirty="0"/>
              <a:t>(*</a:t>
            </a:r>
            <a:r>
              <a:rPr lang="en-US" altLang="zh-CN" sz="2000" dirty="0" err="1"/>
              <a:t>init</a:t>
            </a:r>
            <a:r>
              <a:rPr lang="en-US" altLang="zh-CN" sz="2000" dirty="0"/>
              <a:t>)(argc,</a:t>
            </a:r>
            <a:r>
              <a:rPr lang="en-US" altLang="zh-CN" sz="2000" dirty="0" err="1"/>
              <a:t>argv</a:t>
            </a:r>
            <a:r>
              <a:rPr lang="en-US" altLang="zh-CN" sz="2000" dirty="0"/>
              <a:t>,__environ)</a:t>
            </a:r>
          </a:p>
          <a:p>
            <a:pPr marL="457200" indent="-457200">
              <a:buFont typeface="+mj-lt"/>
              <a:buAutoNum type="arabicPeriod"/>
            </a:pPr>
            <a:r>
              <a:rPr lang="en-US" altLang="zh-CN" sz="2000" dirty="0">
                <a:solidFill>
                  <a:srgbClr val="FF0000"/>
                </a:solidFill>
              </a:rPr>
              <a:t>main</a:t>
            </a:r>
            <a:r>
              <a:rPr lang="zh-CN" altLang="en-US" sz="2000" dirty="0"/>
              <a:t>（</a:t>
            </a:r>
            <a:r>
              <a:rPr lang="en-US" altLang="zh-CN" sz="2000" dirty="0"/>
              <a:t>argc,</a:t>
            </a:r>
            <a:r>
              <a:rPr lang="en-US" altLang="zh-CN" sz="2000" dirty="0" err="1"/>
              <a:t>argv</a:t>
            </a:r>
            <a:r>
              <a:rPr lang="en-US" altLang="zh-CN" sz="2000" dirty="0"/>
              <a:t>,__environ</a:t>
            </a:r>
            <a:r>
              <a:rPr lang="zh-CN" altLang="en-US" sz="2000" dirty="0"/>
              <a:t>）</a:t>
            </a:r>
            <a:endParaRPr lang="en-US" altLang="zh-CN" sz="2000" dirty="0"/>
          </a:p>
          <a:p>
            <a:pPr marL="457200" indent="-457200">
              <a:buFont typeface="+mj-lt"/>
              <a:buAutoNum type="arabicPeriod"/>
            </a:pPr>
            <a:r>
              <a:rPr lang="en-US" altLang="zh-CN" sz="2000" dirty="0"/>
              <a:t>exit</a:t>
            </a:r>
            <a:endParaRPr lang="zh-CN" altLang="en-US" sz="2000" dirty="0"/>
          </a:p>
        </p:txBody>
      </p:sp>
      <p:sp>
        <p:nvSpPr>
          <p:cNvPr id="9" name="文本框 8"/>
          <p:cNvSpPr txBox="1"/>
          <p:nvPr/>
        </p:nvSpPr>
        <p:spPr>
          <a:xfrm>
            <a:off x="7146323" y="647017"/>
            <a:ext cx="4637876" cy="1323439"/>
          </a:xfrm>
          <a:prstGeom prst="rect">
            <a:avLst/>
          </a:prstGeom>
          <a:noFill/>
        </p:spPr>
        <p:txBody>
          <a:bodyPr wrap="square" rtlCol="0">
            <a:spAutoFit/>
          </a:bodyPr>
          <a:lstStyle/>
          <a:p>
            <a:r>
              <a:rPr lang="en-US" altLang="zh-CN" sz="2000" dirty="0"/>
              <a:t>environ</a:t>
            </a:r>
            <a:r>
              <a:rPr lang="zh-CN" altLang="en-US" sz="2000" dirty="0"/>
              <a:t>这个变量是由传递过来的参数初始化的并在后面用于函数执行时指明其运行环境，</a:t>
            </a:r>
            <a:r>
              <a:rPr lang="en-US" altLang="zh-CN" sz="2000" dirty="0"/>
              <a:t>__environ</a:t>
            </a:r>
            <a:r>
              <a:rPr lang="zh-CN" altLang="en-US" sz="2000" dirty="0"/>
              <a:t>指针指向紧跟在</a:t>
            </a:r>
            <a:r>
              <a:rPr lang="en-US" altLang="zh-CN" sz="2000" dirty="0" err="1"/>
              <a:t>argv</a:t>
            </a:r>
            <a:r>
              <a:rPr lang="zh-CN" altLang="en-US" sz="2000" dirty="0"/>
              <a:t>数组后面的环境变量数组</a:t>
            </a:r>
          </a:p>
        </p:txBody>
      </p:sp>
      <p:cxnSp>
        <p:nvCxnSpPr>
          <p:cNvPr id="10" name="直接箭头连接符 9"/>
          <p:cNvCxnSpPr>
            <a:stCxn id="8" idx="3"/>
            <a:endCxn id="9" idx="1"/>
          </p:cNvCxnSpPr>
          <p:nvPr/>
        </p:nvCxnSpPr>
        <p:spPr>
          <a:xfrm flipV="1">
            <a:off x="4497860" y="1308737"/>
            <a:ext cx="2648463" cy="5768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303095" y="1077903"/>
            <a:ext cx="1009135" cy="461665"/>
          </a:xfrm>
          <a:prstGeom prst="rect">
            <a:avLst/>
          </a:prstGeom>
          <a:noFill/>
        </p:spPr>
        <p:txBody>
          <a:bodyPr wrap="square" rtlCol="0">
            <a:spAutoFit/>
          </a:bodyPr>
          <a:lstStyle/>
          <a:p>
            <a:r>
              <a:rPr lang="zh-CN" altLang="en-US" sz="2400" dirty="0">
                <a:solidFill>
                  <a:srgbClr val="FF0000"/>
                </a:solidFill>
              </a:rPr>
              <a:t>注意！</a:t>
            </a:r>
          </a:p>
        </p:txBody>
      </p:sp>
      <p:sp>
        <p:nvSpPr>
          <p:cNvPr id="15" name="文本框 14"/>
          <p:cNvSpPr txBox="1"/>
          <p:nvPr/>
        </p:nvSpPr>
        <p:spPr>
          <a:xfrm>
            <a:off x="1532265" y="5072211"/>
            <a:ext cx="9082216" cy="707886"/>
          </a:xfrm>
          <a:prstGeom prst="rect">
            <a:avLst/>
          </a:prstGeom>
          <a:noFill/>
        </p:spPr>
        <p:txBody>
          <a:bodyPr wrap="square" rtlCol="0">
            <a:spAutoFit/>
          </a:bodyPr>
          <a:lstStyle/>
          <a:p>
            <a:r>
              <a:rPr lang="zh-CN" altLang="en-US" sz="2000" dirty="0"/>
              <a:t>代码最后几行，可以看到</a:t>
            </a:r>
            <a:r>
              <a:rPr lang="en-US" altLang="zh-CN" sz="2000" dirty="0">
                <a:solidFill>
                  <a:srgbClr val="FF0000"/>
                </a:solidFill>
              </a:rPr>
              <a:t>main</a:t>
            </a:r>
            <a:r>
              <a:rPr lang="zh-CN" altLang="en-US" sz="2000" dirty="0"/>
              <a:t>是在这里被调用执行的，然后将其返回值赋值给</a:t>
            </a:r>
            <a:r>
              <a:rPr lang="en-US" altLang="zh-CN" sz="2000" dirty="0"/>
              <a:t>result</a:t>
            </a:r>
            <a:r>
              <a:rPr lang="zh-CN" altLang="en-US" sz="2000" dirty="0"/>
              <a:t>，然后调用</a:t>
            </a:r>
            <a:r>
              <a:rPr lang="en-US" altLang="zh-CN" sz="2000" dirty="0"/>
              <a:t>exit</a:t>
            </a:r>
            <a:r>
              <a:rPr lang="zh-CN" altLang="en-US" sz="2000" dirty="0"/>
              <a:t>函数实现程序的退出。</a:t>
            </a:r>
          </a:p>
        </p:txBody>
      </p:sp>
      <p:sp>
        <p:nvSpPr>
          <p:cNvPr id="16" name="矩形 15"/>
          <p:cNvSpPr/>
          <p:nvPr/>
        </p:nvSpPr>
        <p:spPr>
          <a:xfrm>
            <a:off x="2434065" y="3429000"/>
            <a:ext cx="2063795" cy="4861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554892" y="5850738"/>
            <a:ext cx="9082216" cy="707886"/>
          </a:xfrm>
          <a:prstGeom prst="rect">
            <a:avLst/>
          </a:prstGeom>
          <a:noFill/>
        </p:spPr>
        <p:txBody>
          <a:bodyPr wrap="square" rtlCol="0">
            <a:spAutoFit/>
          </a:bodyPr>
          <a:lstStyle/>
          <a:p>
            <a:r>
              <a:rPr lang="zh-CN" altLang="en-US" sz="2000" dirty="0"/>
              <a:t>综上：</a:t>
            </a:r>
            <a:r>
              <a:rPr lang="en-US" altLang="zh-CN" sz="2000" dirty="0"/>
              <a:t>__</a:t>
            </a:r>
            <a:r>
              <a:rPr lang="en-US" altLang="zh-CN" sz="2000" dirty="0" err="1"/>
              <a:t>libc_start_main</a:t>
            </a:r>
            <a:r>
              <a:rPr lang="zh-CN" altLang="en-US" sz="2000" dirty="0"/>
              <a:t>这个函数完成了</a:t>
            </a:r>
            <a:r>
              <a:rPr lang="zh-CN" altLang="en-US" sz="2000" dirty="0">
                <a:solidFill>
                  <a:srgbClr val="FF0000"/>
                </a:solidFill>
              </a:rPr>
              <a:t>运行环境的初始化</a:t>
            </a:r>
            <a:r>
              <a:rPr lang="zh-CN" altLang="en-US" sz="2000" dirty="0"/>
              <a:t>，然后再</a:t>
            </a:r>
            <a:r>
              <a:rPr lang="zh-CN" altLang="en-US" sz="2000" dirty="0">
                <a:solidFill>
                  <a:srgbClr val="FF0000"/>
                </a:solidFill>
              </a:rPr>
              <a:t>调用了我们函数中的</a:t>
            </a:r>
            <a:r>
              <a:rPr lang="en-US" altLang="zh-CN" sz="2000" dirty="0">
                <a:solidFill>
                  <a:srgbClr val="FF0000"/>
                </a:solidFill>
              </a:rPr>
              <a:t>main</a:t>
            </a:r>
            <a:r>
              <a:rPr lang="zh-CN" altLang="en-US" sz="2000" dirty="0"/>
              <a:t>，执行完成后，</a:t>
            </a:r>
            <a:r>
              <a:rPr lang="zh-CN" altLang="en-US" sz="2000" dirty="0">
                <a:solidFill>
                  <a:srgbClr val="FF0000"/>
                </a:solidFill>
              </a:rPr>
              <a:t>使用</a:t>
            </a:r>
            <a:r>
              <a:rPr lang="en-US" altLang="zh-CN" sz="2000" dirty="0">
                <a:solidFill>
                  <a:srgbClr val="FF0000"/>
                </a:solidFill>
              </a:rPr>
              <a:t>exit</a:t>
            </a:r>
            <a:r>
              <a:rPr lang="zh-CN" altLang="en-US" sz="2000" dirty="0">
                <a:solidFill>
                  <a:srgbClr val="FF0000"/>
                </a:solidFill>
              </a:rPr>
              <a:t>函数结束程序</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6878" y="142504"/>
            <a:ext cx="6701545" cy="584775"/>
          </a:xfrm>
          <a:prstGeom prst="rect">
            <a:avLst/>
          </a:prstGeom>
          <a:noFill/>
        </p:spPr>
        <p:txBody>
          <a:bodyPr wrap="square" rtlCol="0">
            <a:spAutoFit/>
          </a:bodyPr>
          <a:lstStyle/>
          <a:p>
            <a:r>
              <a:rPr lang="en-US" altLang="zh-CN" sz="3200" dirty="0"/>
              <a:t>ELF</a:t>
            </a:r>
            <a:r>
              <a:rPr lang="zh-CN" altLang="en-US" sz="3200" dirty="0"/>
              <a:t>解析</a:t>
            </a:r>
            <a:r>
              <a:rPr lang="en-US" altLang="zh-CN" sz="3200" dirty="0"/>
              <a:t>——.Text</a:t>
            </a:r>
            <a:endParaRPr lang="zh-CN" altLang="en-US" sz="3200" dirty="0"/>
          </a:p>
        </p:txBody>
      </p:sp>
      <p:pic>
        <p:nvPicPr>
          <p:cNvPr id="3" name="图片 2"/>
          <p:cNvPicPr>
            <a:picLocks noChangeAspect="1"/>
          </p:cNvPicPr>
          <p:nvPr/>
        </p:nvPicPr>
        <p:blipFill>
          <a:blip r:embed="rId3"/>
          <a:stretch>
            <a:fillRect/>
          </a:stretch>
        </p:blipFill>
        <p:spPr>
          <a:xfrm>
            <a:off x="-212486" y="838410"/>
            <a:ext cx="4471970" cy="4346821"/>
          </a:xfrm>
          <a:prstGeom prst="rect">
            <a:avLst/>
          </a:prstGeom>
        </p:spPr>
      </p:pic>
      <p:sp>
        <p:nvSpPr>
          <p:cNvPr id="4" name="文本框 3"/>
          <p:cNvSpPr txBox="1"/>
          <p:nvPr/>
        </p:nvSpPr>
        <p:spPr>
          <a:xfrm>
            <a:off x="4132479" y="434891"/>
            <a:ext cx="7384331" cy="829945"/>
          </a:xfrm>
          <a:prstGeom prst="rect">
            <a:avLst/>
          </a:prstGeom>
          <a:noFill/>
        </p:spPr>
        <p:txBody>
          <a:bodyPr wrap="square" rtlCol="0">
            <a:spAutoFit/>
          </a:bodyPr>
          <a:lstStyle/>
          <a:p>
            <a:endParaRPr lang="en-US" altLang="zh-CN" sz="2400" dirty="0"/>
          </a:p>
          <a:p>
            <a:pPr marL="914400" lvl="1" indent="-457200">
              <a:buFont typeface="Arial" panose="020B0604020202020204" pitchFamily="34" charset="0"/>
              <a:buChar char="•"/>
            </a:pPr>
            <a:r>
              <a:rPr lang="zh-CN" altLang="en-US" sz="2400" dirty="0"/>
              <a:t>地址变化</a:t>
            </a:r>
          </a:p>
        </p:txBody>
      </p:sp>
      <p:pic>
        <p:nvPicPr>
          <p:cNvPr id="5" name="图片 4"/>
          <p:cNvPicPr>
            <a:picLocks noChangeAspect="1"/>
          </p:cNvPicPr>
          <p:nvPr/>
        </p:nvPicPr>
        <p:blipFill>
          <a:blip r:embed="rId4"/>
          <a:stretch>
            <a:fillRect/>
          </a:stretch>
        </p:blipFill>
        <p:spPr>
          <a:xfrm>
            <a:off x="4943451" y="1259788"/>
            <a:ext cx="5556250" cy="2854325"/>
          </a:xfrm>
          <a:prstGeom prst="rect">
            <a:avLst/>
          </a:prstGeom>
        </p:spPr>
      </p:pic>
      <p:pic>
        <p:nvPicPr>
          <p:cNvPr id="6" name="图片 5"/>
          <p:cNvPicPr>
            <a:picLocks noChangeAspect="1"/>
          </p:cNvPicPr>
          <p:nvPr/>
        </p:nvPicPr>
        <p:blipFill>
          <a:blip r:embed="rId5"/>
          <a:stretch>
            <a:fillRect/>
          </a:stretch>
        </p:blipFill>
        <p:spPr>
          <a:xfrm>
            <a:off x="4943450" y="4363858"/>
            <a:ext cx="5590619" cy="1747575"/>
          </a:xfrm>
          <a:prstGeom prst="rect">
            <a:avLst/>
          </a:prstGeom>
        </p:spPr>
      </p:pic>
      <p:sp>
        <p:nvSpPr>
          <p:cNvPr id="7" name="文本框 6"/>
          <p:cNvSpPr txBox="1"/>
          <p:nvPr/>
        </p:nvSpPr>
        <p:spPr>
          <a:xfrm>
            <a:off x="10594337" y="2454737"/>
            <a:ext cx="1178661" cy="461665"/>
          </a:xfrm>
          <a:prstGeom prst="rect">
            <a:avLst/>
          </a:prstGeom>
          <a:noFill/>
        </p:spPr>
        <p:txBody>
          <a:bodyPr wrap="square" rtlCol="0">
            <a:spAutoFit/>
          </a:bodyPr>
          <a:lstStyle/>
          <a:p>
            <a:r>
              <a:rPr lang="zh-CN" altLang="en-US" sz="2400" dirty="0">
                <a:solidFill>
                  <a:srgbClr val="FF0000"/>
                </a:solidFill>
              </a:rPr>
              <a:t>链接前</a:t>
            </a:r>
            <a:endParaRPr lang="en-US" altLang="zh-CN" sz="2400" dirty="0">
              <a:solidFill>
                <a:srgbClr val="FF0000"/>
              </a:solidFill>
            </a:endParaRPr>
          </a:p>
        </p:txBody>
      </p:sp>
      <p:sp>
        <p:nvSpPr>
          <p:cNvPr id="8" name="文本框 7"/>
          <p:cNvSpPr txBox="1"/>
          <p:nvPr/>
        </p:nvSpPr>
        <p:spPr>
          <a:xfrm>
            <a:off x="10628704" y="4775980"/>
            <a:ext cx="1178661" cy="461665"/>
          </a:xfrm>
          <a:prstGeom prst="rect">
            <a:avLst/>
          </a:prstGeom>
          <a:noFill/>
        </p:spPr>
        <p:txBody>
          <a:bodyPr wrap="square" rtlCol="0">
            <a:spAutoFit/>
          </a:bodyPr>
          <a:lstStyle/>
          <a:p>
            <a:r>
              <a:rPr lang="zh-CN" altLang="en-US" sz="2400" dirty="0">
                <a:solidFill>
                  <a:srgbClr val="FF0000"/>
                </a:solidFill>
              </a:rPr>
              <a:t>链接后</a:t>
            </a:r>
            <a:endParaRPr lang="en-US" altLang="zh-CN" sz="2400" dirty="0">
              <a:solidFill>
                <a:srgbClr val="FF0000"/>
              </a:solidFill>
            </a:endParaRPr>
          </a:p>
        </p:txBody>
      </p:sp>
      <p:sp>
        <p:nvSpPr>
          <p:cNvPr id="9" name="矩形 8"/>
          <p:cNvSpPr/>
          <p:nvPr/>
        </p:nvSpPr>
        <p:spPr>
          <a:xfrm>
            <a:off x="4848815" y="4646621"/>
            <a:ext cx="809035" cy="14648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4943450" y="2494141"/>
            <a:ext cx="485800" cy="16199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211" y="185352"/>
            <a:ext cx="3731741" cy="460375"/>
          </a:xfrm>
          <a:prstGeom prst="rect">
            <a:avLst/>
          </a:prstGeom>
          <a:noFill/>
        </p:spPr>
        <p:txBody>
          <a:bodyPr wrap="square" rtlCol="0">
            <a:spAutoFit/>
          </a:bodyPr>
          <a:lstStyle/>
          <a:p>
            <a:r>
              <a:rPr lang="en-US" altLang="zh-CN" sz="2400" dirty="0"/>
              <a:t>Section</a:t>
            </a:r>
            <a:r>
              <a:rPr lang="zh-CN" altLang="en-US" sz="2400" dirty="0"/>
              <a:t>具体含义</a:t>
            </a:r>
          </a:p>
        </p:txBody>
      </p:sp>
      <p:pic>
        <p:nvPicPr>
          <p:cNvPr id="6" name="图片 5"/>
          <p:cNvPicPr>
            <a:picLocks noChangeAspect="1"/>
          </p:cNvPicPr>
          <p:nvPr>
            <p:custDataLst>
              <p:tags r:id="rId1"/>
            </p:custDataLst>
          </p:nvPr>
        </p:nvPicPr>
        <p:blipFill>
          <a:blip r:embed="rId10"/>
          <a:srcRect t="13546" b="7704"/>
          <a:stretch>
            <a:fillRect/>
          </a:stretch>
        </p:blipFill>
        <p:spPr>
          <a:xfrm>
            <a:off x="915035" y="933450"/>
            <a:ext cx="2366010" cy="5400675"/>
          </a:xfrm>
          <a:prstGeom prst="rect">
            <a:avLst/>
          </a:prstGeom>
        </p:spPr>
      </p:pic>
      <p:sp>
        <p:nvSpPr>
          <p:cNvPr id="100" name="文本框 99"/>
          <p:cNvSpPr txBox="1"/>
          <p:nvPr/>
        </p:nvSpPr>
        <p:spPr>
          <a:xfrm>
            <a:off x="4394200" y="933450"/>
            <a:ext cx="6498590" cy="3138170"/>
          </a:xfrm>
          <a:prstGeom prst="rect">
            <a:avLst/>
          </a:prstGeom>
          <a:noFill/>
          <a:ln w="9525">
            <a:noFill/>
          </a:ln>
        </p:spPr>
        <p:txBody>
          <a:bodyPr wrap="square">
            <a:spAutoFit/>
          </a:bodyPr>
          <a:lstStyle/>
          <a:p>
            <a:pPr indent="0"/>
            <a:r>
              <a:rPr b="0">
                <a:latin typeface="Calibri" panose="020F0502020204030204" charset="0"/>
                <a:ea typeface="宋体" panose="02010600030101010101" pitchFamily="2" charset="-122"/>
              </a:rPr>
              <a:t>Section分类</a:t>
            </a:r>
            <a:r>
              <a:rPr lang="zh-CN" b="0">
                <a:latin typeface="Calibri" panose="020F0502020204030204" charset="0"/>
                <a:ea typeface="宋体" panose="02010600030101010101" pitchFamily="2" charset="-122"/>
              </a:rPr>
              <a:t>：</a:t>
            </a:r>
            <a:endParaRPr b="0">
              <a:latin typeface="Calibri" panose="020F0502020204030204" charset="0"/>
              <a:ea typeface="宋体" panose="02010600030101010101" pitchFamily="2" charset="-122"/>
            </a:endParaRPr>
          </a:p>
          <a:p>
            <a:pPr indent="0"/>
            <a:r>
              <a:rPr b="0">
                <a:latin typeface="Calibri" panose="020F0502020204030204" charset="0"/>
                <a:ea typeface="宋体" panose="02010600030101010101" pitchFamily="2" charset="-122"/>
              </a:rPr>
              <a:t>①</a:t>
            </a:r>
            <a:r>
              <a:rPr>
                <a:latin typeface="Calibri" panose="020F0502020204030204" charset="0"/>
                <a:ea typeface="宋体" panose="02010600030101010101" pitchFamily="2" charset="-122"/>
                <a:sym typeface="+mn-ea"/>
              </a:rPr>
              <a:t>程序运行必须</a:t>
            </a:r>
            <a:r>
              <a:rPr lang="zh-CN">
                <a:latin typeface="Calibri" panose="020F0502020204030204" charset="0"/>
                <a:ea typeface="宋体" panose="02010600030101010101" pitchFamily="2" charset="-122"/>
                <a:sym typeface="+mn-ea"/>
              </a:rPr>
              <a:t>：</a:t>
            </a:r>
          </a:p>
          <a:p>
            <a:pPr indent="0"/>
            <a:r>
              <a:rPr>
                <a:latin typeface="Calibri" panose="020F0502020204030204" charset="0"/>
                <a:ea typeface="宋体" panose="02010600030101010101" pitchFamily="2" charset="-122"/>
                <a:sym typeface="+mn-ea"/>
              </a:rPr>
              <a:t>如存储代码的text节，要拷贝到内存中、data、bss、.rodata</a:t>
            </a:r>
          </a:p>
          <a:p>
            <a:pPr indent="0"/>
            <a:endParaRPr b="0">
              <a:latin typeface="Calibri" panose="020F0502020204030204" charset="0"/>
              <a:ea typeface="宋体" panose="02010600030101010101" pitchFamily="2" charset="-122"/>
            </a:endParaRPr>
          </a:p>
          <a:p>
            <a:pPr indent="0"/>
            <a:r>
              <a:rPr lang="zh-CN" b="0">
                <a:latin typeface="Calibri" panose="020F0502020204030204" charset="0"/>
                <a:ea typeface="宋体" panose="02010600030101010101" pitchFamily="2" charset="-122"/>
              </a:rPr>
              <a:t>②</a:t>
            </a:r>
            <a:r>
              <a:rPr b="0">
                <a:latin typeface="Calibri" panose="020F0502020204030204" charset="0"/>
                <a:ea typeface="宋体" panose="02010600030101010101" pitchFamily="2" charset="-122"/>
              </a:rPr>
              <a:t>帮助静态链接</a:t>
            </a:r>
            <a:r>
              <a:rPr lang="zh-CN" b="0">
                <a:latin typeface="Calibri" panose="020F0502020204030204" charset="0"/>
                <a:ea typeface="宋体" panose="02010600030101010101" pitchFamily="2" charset="-122"/>
              </a:rPr>
              <a:t>：</a:t>
            </a:r>
            <a:r>
              <a:rPr b="0">
                <a:latin typeface="Calibri" panose="020F0502020204030204" charset="0"/>
                <a:ea typeface="宋体" panose="02010600030101010101" pitchFamily="2" charset="-122"/>
              </a:rPr>
              <a:t>在加载时不加载，只是为了更快的进行链接。</a:t>
            </a:r>
          </a:p>
          <a:p>
            <a:pPr indent="0"/>
            <a:r>
              <a:rPr b="0">
                <a:latin typeface="Calibri" panose="020F0502020204030204" charset="0"/>
                <a:ea typeface="宋体" panose="02010600030101010101" pitchFamily="2" charset="-122"/>
              </a:rPr>
              <a:t>如：符号表、重定位表、节头表</a:t>
            </a:r>
          </a:p>
          <a:p>
            <a:pPr indent="0"/>
            <a:endParaRPr b="0">
              <a:latin typeface="Calibri" panose="020F0502020204030204" charset="0"/>
              <a:ea typeface="宋体" panose="02010600030101010101" pitchFamily="2" charset="-122"/>
            </a:endParaRPr>
          </a:p>
          <a:p>
            <a:pPr indent="0"/>
            <a:r>
              <a:rPr b="0">
                <a:latin typeface="Calibri" panose="020F0502020204030204" charset="0"/>
                <a:ea typeface="宋体" panose="02010600030101010101" pitchFamily="2" charset="-122"/>
              </a:rPr>
              <a:t>③用于装载的节，用于辅助load过程的实现 program table程序表（保存每个segment的信息）</a:t>
            </a:r>
          </a:p>
          <a:p>
            <a:pPr indent="0"/>
            <a:endParaRPr b="0">
              <a:latin typeface="Calibri" panose="020F0502020204030204" charset="0"/>
              <a:ea typeface="宋体" panose="02010600030101010101" pitchFamily="2" charset="-122"/>
            </a:endParaRPr>
          </a:p>
          <a:p>
            <a:pPr indent="0"/>
            <a:r>
              <a:rPr b="0">
                <a:latin typeface="Calibri" panose="020F0502020204030204" charset="0"/>
                <a:ea typeface="宋体" panose="02010600030101010101" pitchFamily="2" charset="-122"/>
              </a:rPr>
              <a:t>④调试信息：DWARF、.comment节（存放注释）</a:t>
            </a:r>
          </a:p>
        </p:txBody>
      </p:sp>
      <p:sp>
        <p:nvSpPr>
          <p:cNvPr id="33" name="矩形 32"/>
          <p:cNvSpPr/>
          <p:nvPr>
            <p:custDataLst>
              <p:tags r:id="rId2"/>
            </p:custDataLst>
          </p:nvPr>
        </p:nvSpPr>
        <p:spPr>
          <a:xfrm>
            <a:off x="989330" y="933450"/>
            <a:ext cx="2249805" cy="17995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7" name="直接箭头连接符 26"/>
          <p:cNvCxnSpPr>
            <a:stCxn id="33" idx="3"/>
          </p:cNvCxnSpPr>
          <p:nvPr>
            <p:custDataLst>
              <p:tags r:id="rId3"/>
            </p:custDataLst>
          </p:nvPr>
        </p:nvCxnSpPr>
        <p:spPr>
          <a:xfrm flipV="1">
            <a:off x="3239135" y="1438275"/>
            <a:ext cx="1251585" cy="3949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4"/>
            </p:custDataLst>
          </p:nvPr>
        </p:nvSpPr>
        <p:spPr>
          <a:xfrm>
            <a:off x="989330" y="4104640"/>
            <a:ext cx="2249805" cy="2265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custDataLst>
              <p:tags r:id="rId5"/>
            </p:custDataLst>
          </p:nvPr>
        </p:nvSpPr>
        <p:spPr>
          <a:xfrm>
            <a:off x="989330" y="2733040"/>
            <a:ext cx="2249805" cy="4679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 name="直接箭头连接符 9"/>
          <p:cNvCxnSpPr>
            <a:stCxn id="9" idx="3"/>
          </p:cNvCxnSpPr>
          <p:nvPr>
            <p:custDataLst>
              <p:tags r:id="rId6"/>
            </p:custDataLst>
          </p:nvPr>
        </p:nvCxnSpPr>
        <p:spPr>
          <a:xfrm flipV="1">
            <a:off x="3239135" y="2204720"/>
            <a:ext cx="1275715" cy="7626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8" idx="3"/>
          </p:cNvCxnSpPr>
          <p:nvPr>
            <p:custDataLst>
              <p:tags r:id="rId7"/>
            </p:custDataLst>
          </p:nvPr>
        </p:nvCxnSpPr>
        <p:spPr>
          <a:xfrm flipV="1">
            <a:off x="3239135" y="2204720"/>
            <a:ext cx="1251585" cy="30327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4490720" y="4176395"/>
            <a:ext cx="6873240" cy="258445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indent="0" fontAlgn="auto">
              <a:lnSpc>
                <a:spcPct val="150000"/>
              </a:lnSpc>
            </a:pPr>
            <a:r>
              <a:rPr lang="zh-CN" b="1">
                <a:latin typeface="Calibri" panose="020F0502020204030204" charset="0"/>
                <a:ea typeface="宋体" panose="02010600030101010101" pitchFamily="2" charset="-122"/>
              </a:rPr>
              <a:t>静态链接机制：</a:t>
            </a:r>
            <a:endParaRPr lang="zh-CN" b="0">
              <a:latin typeface="Calibri" panose="020F0502020204030204" charset="0"/>
              <a:ea typeface="宋体" panose="02010600030101010101" pitchFamily="2" charset="-122"/>
            </a:endParaRPr>
          </a:p>
          <a:p>
            <a:pPr indent="0" fontAlgn="auto">
              <a:lnSpc>
                <a:spcPct val="150000"/>
              </a:lnSpc>
            </a:pPr>
            <a:r>
              <a:rPr lang="zh-CN" b="0">
                <a:latin typeface="Calibri" panose="020F0502020204030204" charset="0"/>
                <a:ea typeface="宋体" panose="02010600030101010101" pitchFamily="2" charset="-122"/>
              </a:rPr>
              <a:t>①相似节合并</a:t>
            </a:r>
          </a:p>
          <a:p>
            <a:pPr indent="0" fontAlgn="auto">
              <a:lnSpc>
                <a:spcPct val="150000"/>
              </a:lnSpc>
            </a:pPr>
            <a:r>
              <a:rPr lang="zh-CN" b="0">
                <a:latin typeface="Calibri" panose="020F0502020204030204" charset="0"/>
                <a:ea typeface="宋体" panose="02010600030101010101" pitchFamily="2" charset="-122"/>
              </a:rPr>
              <a:t>②符号整合</a:t>
            </a:r>
          </a:p>
          <a:p>
            <a:pPr indent="0" fontAlgn="auto">
              <a:lnSpc>
                <a:spcPct val="150000"/>
              </a:lnSpc>
            </a:pPr>
            <a:r>
              <a:rPr lang="zh-CN" b="0">
                <a:latin typeface="Calibri" panose="020F0502020204030204" charset="0"/>
                <a:ea typeface="宋体" panose="02010600030101010101" pitchFamily="2" charset="-122"/>
              </a:rPr>
              <a:t>③符号重定位</a:t>
            </a:r>
            <a:r>
              <a:rPr lang="en-US" b="0">
                <a:latin typeface="Calibri" panose="020F0502020204030204" charset="0"/>
                <a:ea typeface="宋体" panose="02010600030101010101" pitchFamily="2" charset="-122"/>
              </a:rPr>
              <a:t>/</a:t>
            </a:r>
            <a:r>
              <a:rPr lang="zh-CN" b="0">
                <a:latin typeface="Calibri" panose="020F0502020204030204" charset="0"/>
                <a:ea typeface="宋体" panose="02010600030101010101" pitchFamily="2" charset="-122"/>
              </a:rPr>
              <a:t>入口重定位</a:t>
            </a:r>
            <a:endParaRPr lang="en-US" b="0">
              <a:latin typeface="Calibri" panose="020F0502020204030204" charset="0"/>
              <a:ea typeface="宋体" panose="02010600030101010101" pitchFamily="2" charset="-122"/>
            </a:endParaRPr>
          </a:p>
          <a:p>
            <a:pPr indent="0" fontAlgn="auto">
              <a:lnSpc>
                <a:spcPct val="150000"/>
              </a:lnSpc>
            </a:pPr>
            <a:r>
              <a:rPr lang="en-US" b="0">
                <a:latin typeface="Calibri" panose="020F0502020204030204" charset="0"/>
                <a:ea typeface="宋体" panose="02010600030101010101" pitchFamily="2" charset="-122"/>
              </a:rPr>
              <a:t>ELF</a:t>
            </a:r>
            <a:r>
              <a:rPr lang="zh-CN" b="0">
                <a:latin typeface="Calibri" panose="020F0502020204030204" charset="0"/>
                <a:ea typeface="宋体" panose="02010600030101010101" pitchFamily="2" charset="-122"/>
              </a:rPr>
              <a:t>支持模块间符号调用的机制、节合并时会有符号地址的问题。——要有符号整合和重定位</a:t>
            </a:r>
            <a:endParaRPr lang="zh-CN" altLang="en-US" b="0">
              <a:latin typeface="Calibri" panose="020F0502020204030204" charset="0"/>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125" y="147320"/>
            <a:ext cx="4342765" cy="829945"/>
          </a:xfrm>
          <a:prstGeom prst="rect">
            <a:avLst/>
          </a:prstGeom>
          <a:noFill/>
        </p:spPr>
        <p:txBody>
          <a:bodyPr wrap="square" rtlCol="0">
            <a:spAutoFit/>
          </a:bodyPr>
          <a:lstStyle/>
          <a:p>
            <a:r>
              <a:rPr lang="zh-CN" sz="2400" b="1">
                <a:latin typeface="Calibri" panose="020F0502020204030204" charset="0"/>
                <a:ea typeface="宋体" panose="02010600030101010101" pitchFamily="2" charset="-122"/>
                <a:sym typeface="+mn-ea"/>
              </a:rPr>
              <a:t>静态链接机制</a:t>
            </a:r>
            <a:r>
              <a:rPr lang="en-US" altLang="zh-CN" sz="2400" b="1">
                <a:latin typeface="Calibri" panose="020F0502020204030204" charset="0"/>
                <a:ea typeface="宋体" panose="02010600030101010101" pitchFamily="2" charset="-122"/>
                <a:sym typeface="+mn-ea"/>
              </a:rPr>
              <a:t>——</a:t>
            </a:r>
            <a:r>
              <a:rPr lang="zh-CN" sz="2400" b="1">
                <a:latin typeface="Calibri" panose="020F0502020204030204" charset="0"/>
                <a:ea typeface="宋体" panose="02010600030101010101" pitchFamily="2" charset="-122"/>
                <a:sym typeface="+mn-ea"/>
              </a:rPr>
              <a:t>相似节合并</a:t>
            </a:r>
            <a:r>
              <a:rPr lang="zh-CN" sz="2400">
                <a:latin typeface="Calibri" panose="020F0502020204030204" charset="0"/>
                <a:ea typeface="宋体" panose="02010600030101010101" pitchFamily="2" charset="-122"/>
                <a:sym typeface="+mn-ea"/>
              </a:rPr>
              <a:t>（</a:t>
            </a:r>
            <a:r>
              <a:rPr lang="en-US" altLang="zh-CN" sz="2400">
                <a:latin typeface="Calibri" panose="020F0502020204030204" charset="0"/>
                <a:ea typeface="宋体" panose="02010600030101010101" pitchFamily="2" charset="-122"/>
                <a:sym typeface="+mn-ea"/>
              </a:rPr>
              <a:t>shLink</a:t>
            </a:r>
            <a:r>
              <a:rPr lang="zh-CN" altLang="en-US" sz="2400">
                <a:latin typeface="Calibri" panose="020F0502020204030204" charset="0"/>
                <a:ea typeface="宋体" panose="02010600030101010101" pitchFamily="2" charset="-122"/>
                <a:sym typeface="+mn-ea"/>
              </a:rPr>
              <a:t>和</a:t>
            </a:r>
            <a:r>
              <a:rPr lang="en-US" altLang="zh-CN" sz="2400">
                <a:latin typeface="Calibri" panose="020F0502020204030204" charset="0"/>
                <a:ea typeface="宋体" panose="02010600030101010101" pitchFamily="2" charset="-122"/>
                <a:sym typeface="+mn-ea"/>
              </a:rPr>
              <a:t>shInfo</a:t>
            </a:r>
            <a:r>
              <a:rPr lang="zh-CN" altLang="en-US" sz="2400">
                <a:latin typeface="Calibri" panose="020F0502020204030204" charset="0"/>
                <a:ea typeface="宋体" panose="02010600030101010101" pitchFamily="2" charset="-122"/>
                <a:sym typeface="+mn-ea"/>
              </a:rPr>
              <a:t>的使用</a:t>
            </a:r>
            <a:r>
              <a:rPr lang="zh-CN" sz="2400">
                <a:latin typeface="Calibri" panose="020F0502020204030204" charset="0"/>
                <a:ea typeface="宋体" panose="02010600030101010101" pitchFamily="2" charset="-122"/>
                <a:sym typeface="+mn-ea"/>
              </a:rPr>
              <a:t>）</a:t>
            </a:r>
            <a:endParaRPr lang="en-US" altLang="zh-CN" sz="2400" dirty="0">
              <a:latin typeface="Calibri" panose="020F0502020204030204" charset="0"/>
              <a:ea typeface="宋体" panose="02010600030101010101" pitchFamily="2" charset="-122"/>
              <a:sym typeface="+mn-ea"/>
            </a:endParaRPr>
          </a:p>
        </p:txBody>
      </p:sp>
      <p:sp>
        <p:nvSpPr>
          <p:cNvPr id="3" name="文本框 2"/>
          <p:cNvSpPr txBox="1"/>
          <p:nvPr/>
        </p:nvSpPr>
        <p:spPr>
          <a:xfrm>
            <a:off x="426085" y="1015365"/>
            <a:ext cx="8001000" cy="1361440"/>
          </a:xfrm>
          <a:prstGeom prst="rect">
            <a:avLst/>
          </a:prstGeom>
          <a:noFill/>
        </p:spPr>
        <p:txBody>
          <a:bodyPr wrap="square" rtlCol="0">
            <a:noAutofit/>
          </a:bodyPr>
          <a:lstStyle/>
          <a:p>
            <a:pPr marL="285750" indent="-285750">
              <a:lnSpc>
                <a:spcPct val="150000"/>
              </a:lnSpc>
              <a:buFont typeface="Arial" panose="020B0604020202020204" pitchFamily="34" charset="0"/>
              <a:buChar char="•"/>
            </a:pPr>
            <a:r>
              <a:rPr lang="en-US" altLang="zh-CN" b="1" dirty="0"/>
              <a:t>shLink</a:t>
            </a:r>
            <a:r>
              <a:rPr lang="zh-CN" altLang="en-US" dirty="0"/>
              <a:t>和</a:t>
            </a:r>
            <a:r>
              <a:rPr lang="en-US" altLang="zh-CN" b="1" dirty="0"/>
              <a:t>shInfo</a:t>
            </a:r>
            <a:r>
              <a:rPr lang="zh-CN" altLang="en-US" dirty="0"/>
              <a:t>用于与链接相关的节</a:t>
            </a:r>
            <a:endParaRPr lang="en-US" altLang="zh-CN" dirty="0"/>
          </a:p>
          <a:p>
            <a:pPr marL="285750" indent="-285750">
              <a:lnSpc>
                <a:spcPct val="150000"/>
              </a:lnSpc>
              <a:buFont typeface="Arial" panose="020B0604020202020204" pitchFamily="34" charset="0"/>
              <a:buChar char="•"/>
            </a:pPr>
            <a:r>
              <a:rPr lang="en-US" altLang="zh-CN" b="1" dirty="0"/>
              <a:t>shLink</a:t>
            </a:r>
            <a:r>
              <a:rPr lang="zh-CN" altLang="en-US" b="1" dirty="0"/>
              <a:t>：</a:t>
            </a:r>
            <a:r>
              <a:rPr lang="zh-CN" altLang="en-US" dirty="0"/>
              <a:t>关联到其它节，表示节区头部表索引链接，不同节代表不同的意义</a:t>
            </a:r>
            <a:endParaRPr lang="en-US" altLang="zh-CN" dirty="0"/>
          </a:p>
          <a:p>
            <a:pPr marL="285750" indent="-285750">
              <a:lnSpc>
                <a:spcPct val="150000"/>
              </a:lnSpc>
              <a:buFont typeface="Arial" panose="020B0604020202020204" pitchFamily="34" charset="0"/>
              <a:buChar char="•"/>
            </a:pPr>
            <a:r>
              <a:rPr lang="en-US" altLang="zh-CN" b="1" dirty="0"/>
              <a:t>shInfo</a:t>
            </a:r>
            <a:r>
              <a:rPr lang="zh-CN" altLang="en-US" dirty="0"/>
              <a:t>：附加的节信息，不同节代表不同的意义</a:t>
            </a:r>
          </a:p>
        </p:txBody>
      </p:sp>
      <p:pic>
        <p:nvPicPr>
          <p:cNvPr id="4" name="图片 3"/>
          <p:cNvPicPr>
            <a:picLocks noChangeAspect="1"/>
          </p:cNvPicPr>
          <p:nvPr/>
        </p:nvPicPr>
        <p:blipFill>
          <a:blip r:embed="rId11"/>
          <a:srcRect t="13709"/>
          <a:stretch>
            <a:fillRect/>
          </a:stretch>
        </p:blipFill>
        <p:spPr>
          <a:xfrm>
            <a:off x="426085" y="3172460"/>
            <a:ext cx="5268595" cy="3058160"/>
          </a:xfrm>
          <a:prstGeom prst="rect">
            <a:avLst/>
          </a:prstGeom>
        </p:spPr>
      </p:pic>
      <p:sp>
        <p:nvSpPr>
          <p:cNvPr id="5" name="文本框 4"/>
          <p:cNvSpPr txBox="1"/>
          <p:nvPr/>
        </p:nvSpPr>
        <p:spPr>
          <a:xfrm>
            <a:off x="426085" y="2548255"/>
            <a:ext cx="5212080" cy="547370"/>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pPr>
              <a:lnSpc>
                <a:spcPct val="150000"/>
              </a:lnSpc>
            </a:pPr>
            <a:r>
              <a:rPr lang="en-US" altLang="zh-CN" sz="2000" dirty="0"/>
              <a:t>shLink</a:t>
            </a:r>
            <a:r>
              <a:rPr lang="zh-CN" altLang="en-US" sz="2000" dirty="0"/>
              <a:t>和</a:t>
            </a:r>
            <a:r>
              <a:rPr lang="en-US" altLang="zh-CN" sz="2000" dirty="0"/>
              <a:t>shInfo</a:t>
            </a:r>
            <a:r>
              <a:rPr lang="zh-CN" altLang="en-US" sz="2000" dirty="0"/>
              <a:t>具体含义</a:t>
            </a:r>
            <a:r>
              <a:rPr lang="zh-CN" altLang="en-US" sz="2000" dirty="0">
                <a:solidFill>
                  <a:srgbClr val="FF0000"/>
                </a:solidFill>
              </a:rPr>
              <a:t>取决于</a:t>
            </a:r>
            <a:r>
              <a:rPr lang="en-US" altLang="zh-CN" sz="2000" dirty="0">
                <a:solidFill>
                  <a:srgbClr val="FF0000"/>
                </a:solidFill>
              </a:rPr>
              <a:t>shType</a:t>
            </a:r>
            <a:r>
              <a:rPr lang="zh-CN" altLang="en-US" sz="2000" dirty="0">
                <a:solidFill>
                  <a:srgbClr val="FF0000"/>
                </a:solidFill>
              </a:rPr>
              <a:t>是什么</a:t>
            </a:r>
          </a:p>
        </p:txBody>
      </p:sp>
      <p:sp>
        <p:nvSpPr>
          <p:cNvPr id="6" name="文本框 5"/>
          <p:cNvSpPr txBox="1"/>
          <p:nvPr>
            <p:custDataLst>
              <p:tags r:id="rId1"/>
            </p:custDataLst>
          </p:nvPr>
        </p:nvSpPr>
        <p:spPr>
          <a:xfrm>
            <a:off x="6489700" y="4582160"/>
            <a:ext cx="3860165" cy="608330"/>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pPr>
              <a:lnSpc>
                <a:spcPct val="150000"/>
              </a:lnSpc>
            </a:pPr>
            <a:r>
              <a:rPr lang="en-US" altLang="zh-CN" sz="2000" dirty="0"/>
              <a:t>shLink</a:t>
            </a:r>
            <a:r>
              <a:rPr lang="zh-CN" altLang="en-US" sz="2000" dirty="0"/>
              <a:t>链接到本程序相关的</a:t>
            </a:r>
            <a:r>
              <a:rPr lang="en-US" altLang="zh-CN" sz="2000" dirty="0"/>
              <a:t>section</a:t>
            </a:r>
            <a:endParaRPr lang="zh-CN" altLang="en-US" sz="2000" dirty="0">
              <a:solidFill>
                <a:srgbClr val="FF0000"/>
              </a:solidFill>
            </a:endParaRPr>
          </a:p>
        </p:txBody>
      </p:sp>
      <p:pic>
        <p:nvPicPr>
          <p:cNvPr id="7" name="图片 6"/>
          <p:cNvPicPr>
            <a:picLocks noChangeAspect="1"/>
          </p:cNvPicPr>
          <p:nvPr/>
        </p:nvPicPr>
        <p:blipFill rotWithShape="1">
          <a:blip r:embed="rId12"/>
          <a:srcRect r="90" b="10765"/>
          <a:stretch>
            <a:fillRect/>
          </a:stretch>
        </p:blipFill>
        <p:spPr>
          <a:xfrm>
            <a:off x="5932805" y="2696210"/>
            <a:ext cx="5220970" cy="752475"/>
          </a:xfrm>
          <a:prstGeom prst="rect">
            <a:avLst/>
          </a:prstGeom>
        </p:spPr>
      </p:pic>
      <p:pic>
        <p:nvPicPr>
          <p:cNvPr id="8" name="图片 7"/>
          <p:cNvPicPr>
            <a:picLocks noChangeAspect="1"/>
          </p:cNvPicPr>
          <p:nvPr/>
        </p:nvPicPr>
        <p:blipFill>
          <a:blip r:embed="rId13"/>
          <a:stretch>
            <a:fillRect/>
          </a:stretch>
        </p:blipFill>
        <p:spPr>
          <a:xfrm>
            <a:off x="5932805" y="3616960"/>
            <a:ext cx="5220970" cy="732155"/>
          </a:xfrm>
          <a:prstGeom prst="rect">
            <a:avLst/>
          </a:prstGeom>
        </p:spPr>
      </p:pic>
      <p:sp>
        <p:nvSpPr>
          <p:cNvPr id="9" name="文本框 8"/>
          <p:cNvSpPr txBox="1"/>
          <p:nvPr/>
        </p:nvSpPr>
        <p:spPr>
          <a:xfrm>
            <a:off x="7892415" y="2077085"/>
            <a:ext cx="1301115" cy="428625"/>
          </a:xfrm>
          <a:prstGeom prst="rect">
            <a:avLst/>
          </a:prstGeom>
          <a:noFill/>
          <a:ln>
            <a:solidFill>
              <a:schemeClr val="tx1"/>
            </a:solidFill>
          </a:ln>
          <a:extLst>
            <a:ext uri="{909E8E84-426E-40DD-AFC4-6F175D3DCCD1}">
              <a14:hiddenFill xmlns:a14="http://schemas.microsoft.com/office/drawing/2010/main">
                <a:solidFill>
                  <a:schemeClr val="tx1"/>
                </a:solidFill>
              </a14:hiddenFill>
            </a:ext>
          </a:extLst>
        </p:spPr>
        <p:style>
          <a:lnRef idx="2">
            <a:schemeClr val="accent6"/>
          </a:lnRef>
          <a:fillRef idx="1">
            <a:schemeClr val="lt1"/>
          </a:fillRef>
          <a:effectRef idx="0">
            <a:schemeClr val="accent6"/>
          </a:effectRef>
          <a:fontRef idx="minor">
            <a:schemeClr val="dk1"/>
          </a:fontRef>
        </p:style>
        <p:txBody>
          <a:bodyPr wrap="square" rtlCol="0">
            <a:noAutofit/>
          </a:bodyPr>
          <a:lstStyle/>
          <a:p>
            <a:pPr>
              <a:lnSpc>
                <a:spcPct val="150000"/>
              </a:lnSpc>
            </a:pPr>
            <a:r>
              <a:rPr lang="en-US" altLang="zh-CN" sz="1400" dirty="0"/>
              <a:t>Section</a:t>
            </a:r>
            <a:r>
              <a:rPr lang="zh-CN" altLang="en-US" sz="1400" dirty="0"/>
              <a:t>表节选</a:t>
            </a:r>
            <a:endParaRPr lang="zh-CN" altLang="en-US" sz="1400" dirty="0">
              <a:solidFill>
                <a:srgbClr val="FF0000"/>
              </a:solidFill>
            </a:endParaRPr>
          </a:p>
        </p:txBody>
      </p:sp>
      <p:sp>
        <p:nvSpPr>
          <p:cNvPr id="10" name="矩形 9"/>
          <p:cNvSpPr/>
          <p:nvPr>
            <p:custDataLst>
              <p:tags r:id="rId2"/>
            </p:custDataLst>
          </p:nvPr>
        </p:nvSpPr>
        <p:spPr>
          <a:xfrm>
            <a:off x="9676130" y="2967990"/>
            <a:ext cx="251460" cy="2044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custDataLst>
              <p:tags r:id="rId3"/>
            </p:custDataLst>
          </p:nvPr>
        </p:nvSpPr>
        <p:spPr>
          <a:xfrm>
            <a:off x="6047105" y="3041650"/>
            <a:ext cx="342265" cy="276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custDataLst>
              <p:tags r:id="rId4"/>
            </p:custDataLst>
          </p:nvPr>
        </p:nvSpPr>
        <p:spPr>
          <a:xfrm>
            <a:off x="9687560" y="3846195"/>
            <a:ext cx="327660" cy="1739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custDataLst>
              <p:tags r:id="rId5"/>
            </p:custDataLst>
          </p:nvPr>
        </p:nvSpPr>
        <p:spPr>
          <a:xfrm>
            <a:off x="6009005" y="3959225"/>
            <a:ext cx="342265" cy="2762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 name="直接箭头连接符 13"/>
          <p:cNvCxnSpPr/>
          <p:nvPr>
            <p:custDataLst>
              <p:tags r:id="rId6"/>
            </p:custDataLst>
          </p:nvPr>
        </p:nvCxnSpPr>
        <p:spPr>
          <a:xfrm flipH="1">
            <a:off x="6489700" y="3063240"/>
            <a:ext cx="3197860" cy="1352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2" idx="1"/>
            <a:endCxn id="13" idx="3"/>
          </p:cNvCxnSpPr>
          <p:nvPr>
            <p:custDataLst>
              <p:tags r:id="rId7"/>
            </p:custDataLst>
          </p:nvPr>
        </p:nvCxnSpPr>
        <p:spPr>
          <a:xfrm flipH="1">
            <a:off x="6351270" y="3933190"/>
            <a:ext cx="3336290" cy="1644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custDataLst>
              <p:tags r:id="rId8"/>
            </p:custDataLst>
          </p:nvPr>
        </p:nvPicPr>
        <p:blipFill>
          <a:blip r:embed="rId14"/>
          <a:stretch>
            <a:fillRect/>
          </a:stretch>
        </p:blipFill>
        <p:spPr>
          <a:xfrm>
            <a:off x="8211185" y="150495"/>
            <a:ext cx="3613150" cy="1241425"/>
          </a:xfrm>
          <a:prstGeom prst="rect">
            <a:avLst/>
          </a:prstGeom>
        </p:spPr>
      </p:pic>
      <p:cxnSp>
        <p:nvCxnSpPr>
          <p:cNvPr id="17" name="直接箭头连接符 16"/>
          <p:cNvCxnSpPr/>
          <p:nvPr>
            <p:custDataLst>
              <p:tags r:id="rId9"/>
            </p:custDataLst>
          </p:nvPr>
        </p:nvCxnSpPr>
        <p:spPr>
          <a:xfrm flipH="1" flipV="1">
            <a:off x="3496945" y="753110"/>
            <a:ext cx="4805680" cy="2514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102725" y="1256030"/>
            <a:ext cx="1829435" cy="306705"/>
          </a:xfrm>
          <a:prstGeom prst="rect">
            <a:avLst/>
          </a:prstGeom>
          <a:noFill/>
        </p:spPr>
        <p:txBody>
          <a:bodyPr wrap="square" rtlCol="0" anchor="t">
            <a:spAutoFit/>
          </a:bodyPr>
          <a:lstStyle/>
          <a:p>
            <a:r>
              <a:rPr lang="en-US" altLang="zh-CN" sz="1400">
                <a:latin typeface="Calibri" panose="020F0502020204030204" charset="0"/>
                <a:ea typeface="宋体" panose="02010600030101010101" pitchFamily="2" charset="-122"/>
                <a:sym typeface="+mn-ea"/>
              </a:rPr>
              <a:t>section header table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9" grpId="0" animBg="1"/>
      <p:bldP spid="10" grpId="0" bldLvl="0" animBg="1"/>
      <p:bldP spid="11" grpId="0" bldLvl="0" animBg="1"/>
      <p:bldP spid="12" grpId="0" bldLvl="0" animBg="1"/>
      <p:bldP spid="13"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125" y="185420"/>
            <a:ext cx="4342765" cy="829945"/>
          </a:xfrm>
          <a:prstGeom prst="rect">
            <a:avLst/>
          </a:prstGeom>
          <a:noFill/>
        </p:spPr>
        <p:txBody>
          <a:bodyPr wrap="square" rtlCol="0">
            <a:spAutoFit/>
          </a:bodyPr>
          <a:lstStyle/>
          <a:p>
            <a:r>
              <a:rPr lang="zh-CN" sz="2400" b="1">
                <a:latin typeface="Calibri" panose="020F0502020204030204" charset="0"/>
                <a:ea typeface="宋体" panose="02010600030101010101" pitchFamily="2" charset="-122"/>
                <a:sym typeface="+mn-ea"/>
              </a:rPr>
              <a:t>静态链接机制</a:t>
            </a:r>
            <a:r>
              <a:rPr lang="en-US" altLang="zh-CN" sz="2400" b="1">
                <a:latin typeface="Calibri" panose="020F0502020204030204" charset="0"/>
                <a:ea typeface="宋体" panose="02010600030101010101" pitchFamily="2" charset="-122"/>
                <a:sym typeface="+mn-ea"/>
              </a:rPr>
              <a:t>——</a:t>
            </a:r>
            <a:r>
              <a:rPr lang="zh-CN" sz="2400" b="1">
                <a:latin typeface="Calibri" panose="020F0502020204030204" charset="0"/>
                <a:ea typeface="宋体" panose="02010600030101010101" pitchFamily="2" charset="-122"/>
                <a:sym typeface="+mn-ea"/>
              </a:rPr>
              <a:t>符号重定位</a:t>
            </a:r>
            <a:r>
              <a:rPr lang="zh-CN" sz="2400">
                <a:latin typeface="Calibri" panose="020F0502020204030204" charset="0"/>
                <a:ea typeface="宋体" panose="02010600030101010101" pitchFamily="2" charset="-122"/>
                <a:sym typeface="+mn-ea"/>
              </a:rPr>
              <a:t>（</a:t>
            </a:r>
            <a:r>
              <a:rPr lang="en-US" altLang="zh-CN" sz="2400">
                <a:latin typeface="Calibri" panose="020F0502020204030204" charset="0"/>
                <a:ea typeface="宋体" panose="02010600030101010101" pitchFamily="2" charset="-122"/>
                <a:sym typeface="+mn-ea"/>
              </a:rPr>
              <a:t>.</a:t>
            </a:r>
            <a:r>
              <a:rPr lang="en-US" sz="2400">
                <a:latin typeface="Calibri" panose="020F0502020204030204" charset="0"/>
                <a:ea typeface="宋体" panose="02010600030101010101" pitchFamily="2" charset="-122"/>
                <a:sym typeface="+mn-ea"/>
              </a:rPr>
              <a:t>symtab</a:t>
            </a:r>
            <a:r>
              <a:rPr lang="zh-CN" altLang="en-US" sz="2400">
                <a:latin typeface="Calibri" panose="020F0502020204030204" charset="0"/>
                <a:ea typeface="宋体" panose="02010600030101010101" pitchFamily="2" charset="-122"/>
                <a:sym typeface="+mn-ea"/>
              </a:rPr>
              <a:t>和</a:t>
            </a:r>
            <a:r>
              <a:rPr lang="en-US" altLang="zh-CN" sz="2400">
                <a:latin typeface="Calibri" panose="020F0502020204030204" charset="0"/>
                <a:ea typeface="宋体" panose="02010600030101010101" pitchFamily="2" charset="-122"/>
                <a:sym typeface="+mn-ea"/>
              </a:rPr>
              <a:t>.rel</a:t>
            </a:r>
            <a:r>
              <a:rPr lang="zh-CN" altLang="en-US" sz="2400">
                <a:latin typeface="Calibri" panose="020F0502020204030204" charset="0"/>
                <a:ea typeface="宋体" panose="02010600030101010101" pitchFamily="2" charset="-122"/>
                <a:sym typeface="+mn-ea"/>
              </a:rPr>
              <a:t>的使用</a:t>
            </a:r>
            <a:r>
              <a:rPr lang="zh-CN" sz="2400">
                <a:latin typeface="Calibri" panose="020F0502020204030204" charset="0"/>
                <a:ea typeface="宋体" panose="02010600030101010101" pitchFamily="2" charset="-122"/>
                <a:sym typeface="+mn-ea"/>
              </a:rPr>
              <a:t>）</a:t>
            </a:r>
            <a:endParaRPr lang="en-US" altLang="zh-CN" sz="2400" dirty="0">
              <a:latin typeface="Calibri" panose="020F0502020204030204" charset="0"/>
              <a:ea typeface="宋体" panose="02010600030101010101" pitchFamily="2" charset="-122"/>
              <a:sym typeface="+mn-ea"/>
            </a:endParaRPr>
          </a:p>
        </p:txBody>
      </p:sp>
      <p:pic>
        <p:nvPicPr>
          <p:cNvPr id="7" name="图片 6"/>
          <p:cNvPicPr>
            <a:picLocks noChangeAspect="1"/>
          </p:cNvPicPr>
          <p:nvPr>
            <p:custDataLst>
              <p:tags r:id="rId1"/>
            </p:custDataLst>
          </p:nvPr>
        </p:nvPicPr>
        <p:blipFill>
          <a:blip r:embed="rId18"/>
          <a:stretch>
            <a:fillRect/>
          </a:stretch>
        </p:blipFill>
        <p:spPr>
          <a:xfrm>
            <a:off x="5963285" y="1328420"/>
            <a:ext cx="5165090" cy="1022985"/>
          </a:xfrm>
          <a:prstGeom prst="rect">
            <a:avLst/>
          </a:prstGeom>
        </p:spPr>
      </p:pic>
      <p:sp>
        <p:nvSpPr>
          <p:cNvPr id="8" name="矩形 7"/>
          <p:cNvSpPr/>
          <p:nvPr>
            <p:custDataLst>
              <p:tags r:id="rId2"/>
            </p:custDataLst>
          </p:nvPr>
        </p:nvSpPr>
        <p:spPr>
          <a:xfrm>
            <a:off x="6635750" y="381000"/>
            <a:ext cx="2357755" cy="67754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表示符号对应的源码字符串，为对应</a:t>
            </a:r>
            <a:r>
              <a:rPr lang="en-US" altLang="zh-CN" sz="1400" dirty="0">
                <a:solidFill>
                  <a:schemeClr val="tx1"/>
                </a:solidFill>
              </a:rPr>
              <a:t>String Table</a:t>
            </a:r>
            <a:r>
              <a:rPr lang="zh-CN" altLang="en-US" sz="1400" dirty="0">
                <a:solidFill>
                  <a:schemeClr val="tx1"/>
                </a:solidFill>
              </a:rPr>
              <a:t>中的索引</a:t>
            </a:r>
          </a:p>
        </p:txBody>
      </p:sp>
      <p:sp>
        <p:nvSpPr>
          <p:cNvPr id="9" name="矩形 8"/>
          <p:cNvSpPr/>
          <p:nvPr>
            <p:custDataLst>
              <p:tags r:id="rId3"/>
            </p:custDataLst>
          </p:nvPr>
        </p:nvSpPr>
        <p:spPr>
          <a:xfrm>
            <a:off x="6731635" y="1396365"/>
            <a:ext cx="1155700" cy="2660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 name="直接箭头连接符 9"/>
          <p:cNvCxnSpPr>
            <a:stCxn id="9" idx="0"/>
            <a:endCxn id="8" idx="2"/>
          </p:cNvCxnSpPr>
          <p:nvPr>
            <p:custDataLst>
              <p:tags r:id="rId4"/>
            </p:custDataLst>
          </p:nvPr>
        </p:nvCxnSpPr>
        <p:spPr>
          <a:xfrm flipV="1">
            <a:off x="7309485" y="1058545"/>
            <a:ext cx="505460" cy="3378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custDataLst>
              <p:tags r:id="rId5"/>
            </p:custDataLst>
          </p:nvPr>
        </p:nvSpPr>
        <p:spPr>
          <a:xfrm>
            <a:off x="9291955" y="1358265"/>
            <a:ext cx="1080135" cy="3416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p:custDataLst>
              <p:tags r:id="rId6"/>
            </p:custDataLst>
          </p:nvPr>
        </p:nvSpPr>
        <p:spPr>
          <a:xfrm>
            <a:off x="9425940" y="462280"/>
            <a:ext cx="1602105" cy="34480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符号对应的数值</a:t>
            </a:r>
            <a:endParaRPr lang="zh-CN" altLang="en-US" sz="1400" dirty="0">
              <a:solidFill>
                <a:schemeClr val="tx1"/>
              </a:solidFill>
            </a:endParaRPr>
          </a:p>
        </p:txBody>
      </p:sp>
      <p:sp>
        <p:nvSpPr>
          <p:cNvPr id="16" name="文本框 15"/>
          <p:cNvSpPr txBox="1"/>
          <p:nvPr>
            <p:custDataLst>
              <p:tags r:id="rId7"/>
            </p:custDataLst>
          </p:nvPr>
        </p:nvSpPr>
        <p:spPr>
          <a:xfrm>
            <a:off x="7923530" y="2435225"/>
            <a:ext cx="1463675" cy="306705"/>
          </a:xfrm>
          <a:prstGeom prst="rect">
            <a:avLst/>
          </a:prstGeom>
        </p:spPr>
        <p:style>
          <a:lnRef idx="2">
            <a:schemeClr val="dk1"/>
          </a:lnRef>
          <a:fillRef idx="1">
            <a:schemeClr val="lt1"/>
          </a:fillRef>
          <a:effectRef idx="0">
            <a:schemeClr val="dk1"/>
          </a:effectRef>
          <a:fontRef idx="minor">
            <a:schemeClr val="dk1"/>
          </a:fontRef>
        </p:style>
        <p:txBody>
          <a:bodyPr wrap="square" rtlCol="0" anchor="t">
            <a:spAutoFit/>
          </a:bodyPr>
          <a:lstStyle/>
          <a:p>
            <a:r>
              <a:rPr lang="en-US" altLang="zh-CN" sz="1400">
                <a:latin typeface="Calibri" panose="020F0502020204030204" charset="0"/>
                <a:ea typeface="宋体" panose="02010600030101010101" pitchFamily="2" charset="-122"/>
                <a:sym typeface="+mn-ea"/>
              </a:rPr>
              <a:t>symbol table</a:t>
            </a:r>
            <a:r>
              <a:rPr lang="zh-CN" altLang="en-US" sz="1400">
                <a:latin typeface="Calibri" panose="020F0502020204030204" charset="0"/>
                <a:ea typeface="宋体" panose="02010600030101010101" pitchFamily="2" charset="-122"/>
                <a:sym typeface="+mn-ea"/>
              </a:rPr>
              <a:t>格式</a:t>
            </a:r>
          </a:p>
        </p:txBody>
      </p:sp>
      <p:cxnSp>
        <p:nvCxnSpPr>
          <p:cNvPr id="14" name="直接箭头连接符 13"/>
          <p:cNvCxnSpPr>
            <a:stCxn id="11" idx="0"/>
            <a:endCxn id="13" idx="2"/>
          </p:cNvCxnSpPr>
          <p:nvPr>
            <p:custDataLst>
              <p:tags r:id="rId8"/>
            </p:custDataLst>
          </p:nvPr>
        </p:nvCxnSpPr>
        <p:spPr>
          <a:xfrm flipV="1">
            <a:off x="9832340" y="807085"/>
            <a:ext cx="394970" cy="5511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custDataLst>
              <p:tags r:id="rId9"/>
            </p:custDataLst>
          </p:nvPr>
        </p:nvSpPr>
        <p:spPr>
          <a:xfrm>
            <a:off x="9192895" y="1970405"/>
            <a:ext cx="1521460" cy="3416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custDataLst>
              <p:tags r:id="rId10"/>
            </p:custDataLst>
          </p:nvPr>
        </p:nvSpPr>
        <p:spPr>
          <a:xfrm>
            <a:off x="8854440" y="2699385"/>
            <a:ext cx="1831340" cy="46926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表示与该符号相关的区的索引</a:t>
            </a:r>
          </a:p>
        </p:txBody>
      </p:sp>
      <p:cxnSp>
        <p:nvCxnSpPr>
          <p:cNvPr id="21" name="直接箭头连接符 20"/>
          <p:cNvCxnSpPr/>
          <p:nvPr>
            <p:custDataLst>
              <p:tags r:id="rId11"/>
            </p:custDataLst>
          </p:nvPr>
        </p:nvCxnSpPr>
        <p:spPr>
          <a:xfrm flipH="1">
            <a:off x="9602470" y="2331720"/>
            <a:ext cx="205105" cy="3594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custDataLst>
              <p:tags r:id="rId12"/>
            </p:custDataLst>
          </p:nvPr>
        </p:nvPicPr>
        <p:blipFill>
          <a:blip r:embed="rId19"/>
          <a:stretch>
            <a:fillRect/>
          </a:stretch>
        </p:blipFill>
        <p:spPr>
          <a:xfrm>
            <a:off x="332740" y="1058545"/>
            <a:ext cx="5042535" cy="1589405"/>
          </a:xfrm>
          <a:prstGeom prst="rect">
            <a:avLst/>
          </a:prstGeom>
        </p:spPr>
      </p:pic>
      <p:pic>
        <p:nvPicPr>
          <p:cNvPr id="23" name="图片 22"/>
          <p:cNvPicPr>
            <a:picLocks noChangeAspect="1"/>
          </p:cNvPicPr>
          <p:nvPr>
            <p:custDataLst>
              <p:tags r:id="rId13"/>
            </p:custDataLst>
          </p:nvPr>
        </p:nvPicPr>
        <p:blipFill>
          <a:blip r:embed="rId20"/>
          <a:stretch>
            <a:fillRect/>
          </a:stretch>
        </p:blipFill>
        <p:spPr>
          <a:xfrm>
            <a:off x="332740" y="2741930"/>
            <a:ext cx="5001260" cy="4025265"/>
          </a:xfrm>
          <a:prstGeom prst="rect">
            <a:avLst/>
          </a:prstGeom>
        </p:spPr>
      </p:pic>
      <p:sp>
        <p:nvSpPr>
          <p:cNvPr id="24" name="矩形 23"/>
          <p:cNvSpPr/>
          <p:nvPr>
            <p:custDataLst>
              <p:tags r:id="rId14"/>
            </p:custDataLst>
          </p:nvPr>
        </p:nvSpPr>
        <p:spPr>
          <a:xfrm>
            <a:off x="379730" y="1101090"/>
            <a:ext cx="4835525" cy="3054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p:cNvSpPr txBox="1"/>
          <p:nvPr>
            <p:custDataLst>
              <p:tags r:id="rId15"/>
            </p:custDataLst>
          </p:nvPr>
        </p:nvSpPr>
        <p:spPr>
          <a:xfrm>
            <a:off x="5375275" y="6297295"/>
            <a:ext cx="1927860" cy="4603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2400" dirty="0"/>
              <a:t>Symbol Table </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1" grpId="0" bldLvl="0" animBg="1"/>
      <p:bldP spid="13" grpId="0" bldLvl="0" animBg="1"/>
      <p:bldP spid="19" grpId="0" bldLvl="0" animBg="1"/>
      <p:bldP spid="20"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125" y="185420"/>
            <a:ext cx="4342765" cy="829945"/>
          </a:xfrm>
          <a:prstGeom prst="rect">
            <a:avLst/>
          </a:prstGeom>
          <a:noFill/>
        </p:spPr>
        <p:txBody>
          <a:bodyPr wrap="square" rtlCol="0">
            <a:spAutoFit/>
          </a:bodyPr>
          <a:lstStyle/>
          <a:p>
            <a:r>
              <a:rPr lang="zh-CN" sz="2400" b="1">
                <a:latin typeface="Calibri" panose="020F0502020204030204" charset="0"/>
                <a:ea typeface="宋体" panose="02010600030101010101" pitchFamily="2" charset="-122"/>
                <a:sym typeface="+mn-ea"/>
              </a:rPr>
              <a:t>静态链接机制</a:t>
            </a:r>
            <a:r>
              <a:rPr lang="en-US" altLang="zh-CN" sz="2400" b="1">
                <a:latin typeface="Calibri" panose="020F0502020204030204" charset="0"/>
                <a:ea typeface="宋体" panose="02010600030101010101" pitchFamily="2" charset="-122"/>
                <a:sym typeface="+mn-ea"/>
              </a:rPr>
              <a:t>——</a:t>
            </a:r>
            <a:r>
              <a:rPr lang="zh-CN" sz="2400" b="1">
                <a:latin typeface="Calibri" panose="020F0502020204030204" charset="0"/>
                <a:ea typeface="宋体" panose="02010600030101010101" pitchFamily="2" charset="-122"/>
                <a:sym typeface="+mn-ea"/>
              </a:rPr>
              <a:t>符号重定位</a:t>
            </a:r>
            <a:r>
              <a:rPr lang="zh-CN" sz="2400">
                <a:latin typeface="Calibri" panose="020F0502020204030204" charset="0"/>
                <a:ea typeface="宋体" panose="02010600030101010101" pitchFamily="2" charset="-122"/>
                <a:sym typeface="+mn-ea"/>
              </a:rPr>
              <a:t>（</a:t>
            </a:r>
            <a:r>
              <a:rPr lang="en-US" altLang="zh-CN" sz="2400">
                <a:latin typeface="Calibri" panose="020F0502020204030204" charset="0"/>
                <a:ea typeface="宋体" panose="02010600030101010101" pitchFamily="2" charset="-122"/>
                <a:sym typeface="+mn-ea"/>
              </a:rPr>
              <a:t>.</a:t>
            </a:r>
            <a:r>
              <a:rPr lang="en-US" sz="2400">
                <a:latin typeface="Calibri" panose="020F0502020204030204" charset="0"/>
                <a:ea typeface="宋体" panose="02010600030101010101" pitchFamily="2" charset="-122"/>
                <a:sym typeface="+mn-ea"/>
              </a:rPr>
              <a:t>symtab</a:t>
            </a:r>
            <a:r>
              <a:rPr lang="zh-CN" altLang="en-US" sz="2400">
                <a:latin typeface="Calibri" panose="020F0502020204030204" charset="0"/>
                <a:ea typeface="宋体" panose="02010600030101010101" pitchFamily="2" charset="-122"/>
                <a:sym typeface="+mn-ea"/>
              </a:rPr>
              <a:t>和</a:t>
            </a:r>
            <a:r>
              <a:rPr lang="en-US" altLang="zh-CN" sz="2400">
                <a:latin typeface="Calibri" panose="020F0502020204030204" charset="0"/>
                <a:ea typeface="宋体" panose="02010600030101010101" pitchFamily="2" charset="-122"/>
                <a:sym typeface="+mn-ea"/>
              </a:rPr>
              <a:t>.rel</a:t>
            </a:r>
            <a:r>
              <a:rPr lang="zh-CN" altLang="en-US" sz="2400">
                <a:latin typeface="Calibri" panose="020F0502020204030204" charset="0"/>
                <a:ea typeface="宋体" panose="02010600030101010101" pitchFamily="2" charset="-122"/>
                <a:sym typeface="+mn-ea"/>
              </a:rPr>
              <a:t>的使用</a:t>
            </a:r>
            <a:r>
              <a:rPr lang="zh-CN" sz="2400">
                <a:latin typeface="Calibri" panose="020F0502020204030204" charset="0"/>
                <a:ea typeface="宋体" panose="02010600030101010101" pitchFamily="2" charset="-122"/>
                <a:sym typeface="+mn-ea"/>
              </a:rPr>
              <a:t>）</a:t>
            </a:r>
            <a:endParaRPr lang="en-US" altLang="zh-CN" sz="2400" dirty="0">
              <a:latin typeface="Calibri" panose="020F0502020204030204" charset="0"/>
              <a:ea typeface="宋体" panose="02010600030101010101" pitchFamily="2" charset="-122"/>
              <a:sym typeface="+mn-ea"/>
            </a:endParaRPr>
          </a:p>
        </p:txBody>
      </p:sp>
      <p:pic>
        <p:nvPicPr>
          <p:cNvPr id="3" name="图片 2"/>
          <p:cNvPicPr>
            <a:picLocks noChangeAspect="1"/>
          </p:cNvPicPr>
          <p:nvPr>
            <p:custDataLst>
              <p:tags r:id="rId1"/>
            </p:custDataLst>
          </p:nvPr>
        </p:nvPicPr>
        <p:blipFill>
          <a:blip r:embed="rId3"/>
          <a:stretch>
            <a:fillRect/>
          </a:stretch>
        </p:blipFill>
        <p:spPr>
          <a:xfrm>
            <a:off x="75565" y="1006475"/>
            <a:ext cx="5591175" cy="2162175"/>
          </a:xfrm>
          <a:prstGeom prst="rect">
            <a:avLst/>
          </a:prstGeom>
        </p:spPr>
      </p:pic>
      <p:sp>
        <p:nvSpPr>
          <p:cNvPr id="100" name="文本框 99"/>
          <p:cNvSpPr txBox="1"/>
          <p:nvPr/>
        </p:nvSpPr>
        <p:spPr>
          <a:xfrm>
            <a:off x="288925" y="3233738"/>
            <a:ext cx="5080000" cy="107632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indent="0"/>
            <a:r>
              <a:rPr lang="zh-CN" sz="1600" b="0">
                <a:latin typeface="Calibri" panose="020F0502020204030204" charset="0"/>
                <a:ea typeface="宋体" panose="02010600030101010101" pitchFamily="2" charset="-122"/>
              </a:rPr>
              <a:t>即</a:t>
            </a:r>
            <a:r>
              <a:rPr lang="en-US" sz="1600" b="0">
                <a:latin typeface="Calibri" panose="020F0502020204030204" charset="0"/>
                <a:ea typeface="宋体" panose="02010600030101010101" pitchFamily="2" charset="-122"/>
              </a:rPr>
              <a:t>a.o</a:t>
            </a:r>
            <a:r>
              <a:rPr lang="zh-CN" sz="1600" b="0">
                <a:latin typeface="Calibri" panose="020F0502020204030204" charset="0"/>
                <a:ea typeface="宋体" panose="02010600030101010101" pitchFamily="2" charset="-122"/>
              </a:rPr>
              <a:t>中</a:t>
            </a:r>
            <a:r>
              <a:rPr lang="en-US" sz="1600" b="0">
                <a:latin typeface="Calibri" panose="020F0502020204030204" charset="0"/>
                <a:ea typeface="宋体" panose="02010600030101010101" pitchFamily="2" charset="-122"/>
              </a:rPr>
              <a:t>call </a:t>
            </a:r>
            <a:r>
              <a:rPr lang="zh-CN" sz="1600" b="0">
                <a:latin typeface="Calibri" panose="020F0502020204030204" charset="0"/>
                <a:ea typeface="宋体" panose="02010600030101010101" pitchFamily="2" charset="-122"/>
              </a:rPr>
              <a:t>地址（调用</a:t>
            </a:r>
            <a:r>
              <a:rPr lang="en-US" sz="1600" b="0">
                <a:latin typeface="Calibri" panose="020F0502020204030204" charset="0"/>
                <a:ea typeface="宋体" panose="02010600030101010101" pitchFamily="2" charset="-122"/>
              </a:rPr>
              <a:t>fun</a:t>
            </a:r>
            <a:r>
              <a:rPr lang="zh-CN" sz="1600" b="0">
                <a:latin typeface="Calibri" panose="020F0502020204030204" charset="0"/>
                <a:ea typeface="宋体" panose="02010600030101010101" pitchFamily="2" charset="-122"/>
              </a:rPr>
              <a:t>函数），</a:t>
            </a:r>
            <a:r>
              <a:rPr lang="en-US" sz="1600" b="0">
                <a:latin typeface="Calibri" panose="020F0502020204030204" charset="0"/>
                <a:ea typeface="宋体" panose="02010600030101010101" pitchFamily="2" charset="-122"/>
              </a:rPr>
              <a:t>b.o</a:t>
            </a:r>
            <a:r>
              <a:rPr lang="zh-CN" sz="1600" b="0">
                <a:latin typeface="Calibri" panose="020F0502020204030204" charset="0"/>
                <a:ea typeface="宋体" panose="02010600030101010101" pitchFamily="2" charset="-122"/>
              </a:rPr>
              <a:t>中实现</a:t>
            </a:r>
            <a:r>
              <a:rPr lang="en-US" sz="1600" b="0">
                <a:latin typeface="Calibri" panose="020F0502020204030204" charset="0"/>
                <a:ea typeface="宋体" panose="02010600030101010101" pitchFamily="2" charset="-122"/>
              </a:rPr>
              <a:t>fun</a:t>
            </a:r>
            <a:r>
              <a:rPr lang="zh-CN" sz="1600" b="0">
                <a:latin typeface="Calibri" panose="020F0502020204030204" charset="0"/>
                <a:ea typeface="宋体" panose="02010600030101010101" pitchFamily="2" charset="-122"/>
              </a:rPr>
              <a:t>函数</a:t>
            </a:r>
          </a:p>
          <a:p>
            <a:pPr indent="0"/>
            <a:r>
              <a:rPr lang="zh-CN" sz="1600" b="0">
                <a:latin typeface="Calibri" panose="020F0502020204030204" charset="0"/>
                <a:ea typeface="宋体" panose="02010600030101010101" pitchFamily="2" charset="-122"/>
              </a:rPr>
              <a:t>但是</a:t>
            </a:r>
            <a:r>
              <a:rPr lang="en-US" sz="1600" b="0">
                <a:latin typeface="Calibri" panose="020F0502020204030204" charset="0"/>
                <a:ea typeface="宋体" panose="02010600030101010101" pitchFamily="2" charset="-122"/>
              </a:rPr>
              <a:t>a.o</a:t>
            </a:r>
            <a:r>
              <a:rPr lang="zh-CN" sz="1600" b="0">
                <a:latin typeface="Calibri" panose="020F0502020204030204" charset="0"/>
                <a:ea typeface="宋体" panose="02010600030101010101" pitchFamily="2" charset="-122"/>
              </a:rPr>
              <a:t>中的程序不知道</a:t>
            </a:r>
            <a:r>
              <a:rPr lang="en-US" sz="1600" b="0">
                <a:latin typeface="Calibri" panose="020F0502020204030204" charset="0"/>
                <a:ea typeface="宋体" panose="02010600030101010101" pitchFamily="2" charset="-122"/>
              </a:rPr>
              <a:t>fun</a:t>
            </a:r>
            <a:r>
              <a:rPr lang="zh-CN" sz="1600" b="0">
                <a:latin typeface="Calibri" panose="020F0502020204030204" charset="0"/>
                <a:ea typeface="宋体" panose="02010600030101010101" pitchFamily="2" charset="-122"/>
              </a:rPr>
              <a:t>在</a:t>
            </a:r>
            <a:r>
              <a:rPr lang="en-US" sz="1600" b="0">
                <a:latin typeface="Calibri" panose="020F0502020204030204" charset="0"/>
                <a:ea typeface="宋体" panose="02010600030101010101" pitchFamily="2" charset="-122"/>
              </a:rPr>
              <a:t>b.o</a:t>
            </a:r>
            <a:r>
              <a:rPr lang="zh-CN" sz="1600" b="0">
                <a:latin typeface="Calibri" panose="020F0502020204030204" charset="0"/>
                <a:ea typeface="宋体" panose="02010600030101010101" pitchFamily="2" charset="-122"/>
              </a:rPr>
              <a:t>中的地址，因此在链接的时候，链接器将</a:t>
            </a:r>
            <a:r>
              <a:rPr lang="en-US" sz="1600" b="0">
                <a:latin typeface="Calibri" panose="020F0502020204030204" charset="0"/>
                <a:ea typeface="宋体" panose="02010600030101010101" pitchFamily="2" charset="-122"/>
              </a:rPr>
              <a:t>b.o</a:t>
            </a:r>
            <a:r>
              <a:rPr lang="zh-CN" sz="1600" b="0">
                <a:latin typeface="Calibri" panose="020F0502020204030204" charset="0"/>
                <a:ea typeface="宋体" panose="02010600030101010101" pitchFamily="2" charset="-122"/>
              </a:rPr>
              <a:t>中</a:t>
            </a:r>
            <a:r>
              <a:rPr lang="en-US" sz="1600" b="0">
                <a:latin typeface="Calibri" panose="020F0502020204030204" charset="0"/>
                <a:ea typeface="宋体" panose="02010600030101010101" pitchFamily="2" charset="-122"/>
              </a:rPr>
              <a:t>fun</a:t>
            </a:r>
            <a:r>
              <a:rPr lang="zh-CN" sz="1600" b="0">
                <a:latin typeface="Calibri" panose="020F0502020204030204" charset="0"/>
                <a:ea typeface="宋体" panose="02010600030101010101" pitchFamily="2" charset="-122"/>
              </a:rPr>
              <a:t>函数的地址交给</a:t>
            </a:r>
            <a:r>
              <a:rPr lang="en-US" sz="1600" b="0">
                <a:latin typeface="Calibri" panose="020F0502020204030204" charset="0"/>
                <a:ea typeface="宋体" panose="02010600030101010101" pitchFamily="2" charset="-122"/>
              </a:rPr>
              <a:t>a.o</a:t>
            </a:r>
            <a:r>
              <a:rPr lang="zh-CN" sz="1600" b="0">
                <a:latin typeface="Calibri" panose="020F0502020204030204" charset="0"/>
                <a:ea typeface="宋体" panose="02010600030101010101" pitchFamily="2" charset="-122"/>
              </a:rPr>
              <a:t>中对</a:t>
            </a:r>
            <a:r>
              <a:rPr lang="en-US" sz="1600" b="0">
                <a:latin typeface="Calibri" panose="020F0502020204030204" charset="0"/>
                <a:ea typeface="宋体" panose="02010600030101010101" pitchFamily="2" charset="-122"/>
              </a:rPr>
              <a:t>fun</a:t>
            </a:r>
            <a:r>
              <a:rPr lang="zh-CN" sz="1600" b="0">
                <a:latin typeface="Calibri" panose="020F0502020204030204" charset="0"/>
                <a:ea typeface="宋体" panose="02010600030101010101" pitchFamily="2" charset="-122"/>
              </a:rPr>
              <a:t>函数调用的地方。</a:t>
            </a:r>
            <a:endParaRPr lang="zh-CN" altLang="en-US" sz="1600" b="0">
              <a:latin typeface="Calibri" panose="020F0502020204030204" charset="0"/>
              <a:ea typeface="宋体" panose="02010600030101010101" pitchFamily="2" charset="-122"/>
            </a:endParaRPr>
          </a:p>
        </p:txBody>
      </p:sp>
      <p:sp>
        <p:nvSpPr>
          <p:cNvPr id="5" name="文本框 4"/>
          <p:cNvSpPr txBox="1"/>
          <p:nvPr/>
        </p:nvSpPr>
        <p:spPr>
          <a:xfrm>
            <a:off x="288925" y="4576763"/>
            <a:ext cx="5080000" cy="1476375"/>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indent="0"/>
            <a:r>
              <a:rPr lang="zh-CN" b="0">
                <a:latin typeface="Calibri" panose="020F0502020204030204" charset="0"/>
                <a:ea typeface="宋体" panose="02010600030101010101" pitchFamily="2" charset="-122"/>
              </a:rPr>
              <a:t>链接器在重定位时首先先遍历重定位表的表项，每个重定位表项都对应一个入口，即</a:t>
            </a:r>
            <a:r>
              <a:rPr lang="en-US" b="0">
                <a:latin typeface="Calibri" panose="020F0502020204030204" charset="0"/>
                <a:ea typeface="宋体" panose="02010600030101010101" pitchFamily="2" charset="-122"/>
              </a:rPr>
              <a:t>call</a:t>
            </a:r>
            <a:r>
              <a:rPr lang="zh-CN" b="0">
                <a:latin typeface="Calibri" panose="020F0502020204030204" charset="0"/>
                <a:ea typeface="宋体" panose="02010600030101010101" pitchFamily="2" charset="-122"/>
              </a:rPr>
              <a:t>后面的地址，然后会根据重定位表项的指针找到对应符号表的表项，再根据符号表中保存的地址，将地址替换到</a:t>
            </a:r>
            <a:r>
              <a:rPr lang="en-US" b="0">
                <a:latin typeface="Calibri" panose="020F0502020204030204" charset="0"/>
                <a:ea typeface="宋体" panose="02010600030101010101" pitchFamily="2" charset="-122"/>
              </a:rPr>
              <a:t>call</a:t>
            </a:r>
            <a:r>
              <a:rPr lang="zh-CN" b="0">
                <a:latin typeface="Calibri" panose="020F0502020204030204" charset="0"/>
                <a:ea typeface="宋体" panose="02010600030101010101" pitchFamily="2" charset="-122"/>
              </a:rPr>
              <a:t>后面。</a:t>
            </a:r>
            <a:endParaRPr lang="zh-CN" altLang="en-US" b="0">
              <a:latin typeface="Calibri" panose="020F0502020204030204" charset="0"/>
              <a:ea typeface="宋体" panose="02010600030101010101" pitchFamily="2" charset="-122"/>
            </a:endParaRPr>
          </a:p>
        </p:txBody>
      </p:sp>
      <p:pic>
        <p:nvPicPr>
          <p:cNvPr id="6" name="图片 5"/>
          <p:cNvPicPr>
            <a:picLocks noChangeAspect="1"/>
          </p:cNvPicPr>
          <p:nvPr/>
        </p:nvPicPr>
        <p:blipFill>
          <a:blip r:embed="rId4"/>
          <a:stretch>
            <a:fillRect/>
          </a:stretch>
        </p:blipFill>
        <p:spPr>
          <a:xfrm>
            <a:off x="5763260" y="1106170"/>
            <a:ext cx="6181725" cy="5000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6878" y="142504"/>
            <a:ext cx="6701545" cy="584775"/>
          </a:xfrm>
          <a:prstGeom prst="rect">
            <a:avLst/>
          </a:prstGeom>
          <a:noFill/>
        </p:spPr>
        <p:txBody>
          <a:bodyPr wrap="square" rtlCol="0">
            <a:spAutoFit/>
          </a:bodyPr>
          <a:lstStyle/>
          <a:p>
            <a:r>
              <a:rPr lang="en-US" altLang="zh-CN" sz="3200" dirty="0"/>
              <a:t>ELF</a:t>
            </a:r>
            <a:r>
              <a:rPr lang="zh-CN" altLang="en-US" sz="3200" dirty="0"/>
              <a:t>解析</a:t>
            </a:r>
            <a:r>
              <a:rPr lang="en-US" altLang="zh-CN" sz="3200" dirty="0"/>
              <a:t>——.Text</a:t>
            </a:r>
            <a:endParaRPr lang="zh-CN" altLang="en-US" sz="3200" dirty="0"/>
          </a:p>
        </p:txBody>
      </p:sp>
      <p:pic>
        <p:nvPicPr>
          <p:cNvPr id="3" name="图片 2"/>
          <p:cNvPicPr>
            <a:picLocks noChangeAspect="1"/>
          </p:cNvPicPr>
          <p:nvPr/>
        </p:nvPicPr>
        <p:blipFill>
          <a:blip r:embed="rId3"/>
          <a:stretch>
            <a:fillRect/>
          </a:stretch>
        </p:blipFill>
        <p:spPr>
          <a:xfrm>
            <a:off x="-212486" y="838410"/>
            <a:ext cx="4471970" cy="4346821"/>
          </a:xfrm>
          <a:prstGeom prst="rect">
            <a:avLst/>
          </a:prstGeom>
        </p:spPr>
      </p:pic>
      <p:sp>
        <p:nvSpPr>
          <p:cNvPr id="4" name="文本框 3"/>
          <p:cNvSpPr txBox="1"/>
          <p:nvPr/>
        </p:nvSpPr>
        <p:spPr>
          <a:xfrm>
            <a:off x="4132479" y="434891"/>
            <a:ext cx="7384331" cy="829945"/>
          </a:xfrm>
          <a:prstGeom prst="rect">
            <a:avLst/>
          </a:prstGeom>
          <a:noFill/>
        </p:spPr>
        <p:txBody>
          <a:bodyPr wrap="square" rtlCol="0">
            <a:spAutoFit/>
          </a:bodyPr>
          <a:lstStyle/>
          <a:p>
            <a:endParaRPr lang="en-US" altLang="zh-CN" sz="2400" dirty="0"/>
          </a:p>
          <a:p>
            <a:pPr marL="914400" lvl="1" indent="-457200">
              <a:buFont typeface="Arial" panose="020B0604020202020204" pitchFamily="34" charset="0"/>
              <a:buChar char="•"/>
            </a:pPr>
            <a:r>
              <a:rPr lang="zh-CN" altLang="en-US" sz="2400" dirty="0"/>
              <a:t>地址变化</a:t>
            </a:r>
          </a:p>
        </p:txBody>
      </p:sp>
      <p:pic>
        <p:nvPicPr>
          <p:cNvPr id="5" name="图片 4"/>
          <p:cNvPicPr>
            <a:picLocks noChangeAspect="1"/>
          </p:cNvPicPr>
          <p:nvPr/>
        </p:nvPicPr>
        <p:blipFill>
          <a:blip r:embed="rId4"/>
          <a:stretch>
            <a:fillRect/>
          </a:stretch>
        </p:blipFill>
        <p:spPr>
          <a:xfrm>
            <a:off x="4943451" y="1259788"/>
            <a:ext cx="5556250" cy="2854325"/>
          </a:xfrm>
          <a:prstGeom prst="rect">
            <a:avLst/>
          </a:prstGeom>
        </p:spPr>
      </p:pic>
      <p:pic>
        <p:nvPicPr>
          <p:cNvPr id="6" name="图片 5"/>
          <p:cNvPicPr>
            <a:picLocks noChangeAspect="1"/>
          </p:cNvPicPr>
          <p:nvPr/>
        </p:nvPicPr>
        <p:blipFill>
          <a:blip r:embed="rId5"/>
          <a:stretch>
            <a:fillRect/>
          </a:stretch>
        </p:blipFill>
        <p:spPr>
          <a:xfrm>
            <a:off x="4943450" y="4363858"/>
            <a:ext cx="5590619" cy="1747575"/>
          </a:xfrm>
          <a:prstGeom prst="rect">
            <a:avLst/>
          </a:prstGeom>
        </p:spPr>
      </p:pic>
      <p:sp>
        <p:nvSpPr>
          <p:cNvPr id="7" name="文本框 6"/>
          <p:cNvSpPr txBox="1"/>
          <p:nvPr/>
        </p:nvSpPr>
        <p:spPr>
          <a:xfrm>
            <a:off x="10594337" y="2454737"/>
            <a:ext cx="1178661" cy="461665"/>
          </a:xfrm>
          <a:prstGeom prst="rect">
            <a:avLst/>
          </a:prstGeom>
          <a:noFill/>
        </p:spPr>
        <p:txBody>
          <a:bodyPr wrap="square" rtlCol="0">
            <a:spAutoFit/>
          </a:bodyPr>
          <a:lstStyle/>
          <a:p>
            <a:r>
              <a:rPr lang="zh-CN" altLang="en-US" sz="2400" dirty="0">
                <a:solidFill>
                  <a:srgbClr val="FF0000"/>
                </a:solidFill>
              </a:rPr>
              <a:t>链接前</a:t>
            </a:r>
            <a:endParaRPr lang="en-US" altLang="zh-CN" sz="2400" dirty="0">
              <a:solidFill>
                <a:srgbClr val="FF0000"/>
              </a:solidFill>
            </a:endParaRPr>
          </a:p>
        </p:txBody>
      </p:sp>
      <p:sp>
        <p:nvSpPr>
          <p:cNvPr id="8" name="文本框 7"/>
          <p:cNvSpPr txBox="1"/>
          <p:nvPr/>
        </p:nvSpPr>
        <p:spPr>
          <a:xfrm>
            <a:off x="10628704" y="4775980"/>
            <a:ext cx="1178661" cy="461665"/>
          </a:xfrm>
          <a:prstGeom prst="rect">
            <a:avLst/>
          </a:prstGeom>
          <a:noFill/>
        </p:spPr>
        <p:txBody>
          <a:bodyPr wrap="square" rtlCol="0">
            <a:spAutoFit/>
          </a:bodyPr>
          <a:lstStyle/>
          <a:p>
            <a:r>
              <a:rPr lang="zh-CN" altLang="en-US" sz="2400" dirty="0">
                <a:solidFill>
                  <a:srgbClr val="FF0000"/>
                </a:solidFill>
              </a:rPr>
              <a:t>链接后</a:t>
            </a:r>
            <a:endParaRPr lang="en-US" altLang="zh-CN" sz="2400" dirty="0">
              <a:solidFill>
                <a:srgbClr val="FF0000"/>
              </a:solidFill>
            </a:endParaRPr>
          </a:p>
        </p:txBody>
      </p:sp>
      <p:sp>
        <p:nvSpPr>
          <p:cNvPr id="9" name="矩形 8"/>
          <p:cNvSpPr/>
          <p:nvPr/>
        </p:nvSpPr>
        <p:spPr>
          <a:xfrm>
            <a:off x="4848815" y="4646621"/>
            <a:ext cx="809035" cy="14648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4943450" y="2494141"/>
            <a:ext cx="485800" cy="16199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0" y="901576"/>
            <a:ext cx="5474524" cy="553085"/>
          </a:xfrm>
          <a:prstGeom prst="rect">
            <a:avLst/>
          </a:prstGeom>
          <a:noFill/>
        </p:spPr>
        <p:txBody>
          <a:bodyPr wrap="square" rtlCol="0">
            <a:spAutoFit/>
          </a:bodyPr>
          <a:lstStyle/>
          <a:p>
            <a:r>
              <a:rPr lang="en-US" altLang="zh-CN" sz="3000" dirty="0"/>
              <a:t>ELF——Section</a:t>
            </a:r>
            <a:r>
              <a:rPr lang="zh-CN" altLang="en-US" sz="3000" dirty="0"/>
              <a:t>与</a:t>
            </a:r>
            <a:r>
              <a:rPr lang="en-US" altLang="zh-CN" sz="3000" dirty="0"/>
              <a:t>Segment</a:t>
            </a:r>
            <a:endParaRPr lang="zh-CN" altLang="en-US" sz="3000" dirty="0"/>
          </a:p>
        </p:txBody>
      </p:sp>
      <p:pic>
        <p:nvPicPr>
          <p:cNvPr id="28" name="图片 27"/>
          <p:cNvPicPr>
            <a:picLocks noChangeAspect="1"/>
          </p:cNvPicPr>
          <p:nvPr/>
        </p:nvPicPr>
        <p:blipFill rotWithShape="1">
          <a:blip r:embed="rId4"/>
          <a:srcRect t="11940" r="50447"/>
          <a:stretch>
            <a:fillRect/>
          </a:stretch>
        </p:blipFill>
        <p:spPr>
          <a:xfrm>
            <a:off x="32881" y="2066743"/>
            <a:ext cx="2522994" cy="3023163"/>
          </a:xfrm>
          <a:prstGeom prst="rect">
            <a:avLst/>
          </a:prstGeom>
        </p:spPr>
      </p:pic>
      <p:pic>
        <p:nvPicPr>
          <p:cNvPr id="29" name="图片 28"/>
          <p:cNvPicPr>
            <a:picLocks noChangeAspect="1"/>
          </p:cNvPicPr>
          <p:nvPr/>
        </p:nvPicPr>
        <p:blipFill rotWithShape="1">
          <a:blip r:embed="rId4"/>
          <a:srcRect l="51684" t="13661" r="557" b="-1"/>
          <a:stretch>
            <a:fillRect/>
          </a:stretch>
        </p:blipFill>
        <p:spPr>
          <a:xfrm>
            <a:off x="2555875" y="2066743"/>
            <a:ext cx="2448560" cy="2985770"/>
          </a:xfrm>
          <a:prstGeom prst="rect">
            <a:avLst/>
          </a:prstGeom>
        </p:spPr>
      </p:pic>
      <p:sp>
        <p:nvSpPr>
          <p:cNvPr id="30" name="文本框 29"/>
          <p:cNvSpPr txBox="1"/>
          <p:nvPr/>
        </p:nvSpPr>
        <p:spPr>
          <a:xfrm>
            <a:off x="321715" y="5191757"/>
            <a:ext cx="1733850" cy="707886"/>
          </a:xfrm>
          <a:prstGeom prst="rect">
            <a:avLst/>
          </a:prstGeom>
          <a:noFill/>
        </p:spPr>
        <p:txBody>
          <a:bodyPr wrap="square" rtlCol="0">
            <a:spAutoFit/>
          </a:bodyPr>
          <a:lstStyle/>
          <a:p>
            <a:r>
              <a:rPr lang="zh-CN" altLang="en-US" sz="2000" dirty="0"/>
              <a:t>链接器视图</a:t>
            </a:r>
            <a:endParaRPr lang="en-US" altLang="zh-CN" sz="2000" dirty="0"/>
          </a:p>
          <a:p>
            <a:r>
              <a:rPr lang="en-US" altLang="zh-CN" sz="2000" dirty="0"/>
              <a:t>Section</a:t>
            </a:r>
            <a:r>
              <a:rPr lang="zh-CN" altLang="en-US" sz="2000" dirty="0"/>
              <a:t>角度</a:t>
            </a:r>
          </a:p>
        </p:txBody>
      </p:sp>
      <p:sp>
        <p:nvSpPr>
          <p:cNvPr id="31" name="文本框 30"/>
          <p:cNvSpPr txBox="1"/>
          <p:nvPr/>
        </p:nvSpPr>
        <p:spPr>
          <a:xfrm>
            <a:off x="2913230" y="5248538"/>
            <a:ext cx="1733850" cy="707886"/>
          </a:xfrm>
          <a:prstGeom prst="rect">
            <a:avLst/>
          </a:prstGeom>
          <a:noFill/>
        </p:spPr>
        <p:txBody>
          <a:bodyPr wrap="square" rtlCol="0">
            <a:spAutoFit/>
          </a:bodyPr>
          <a:lstStyle/>
          <a:p>
            <a:r>
              <a:rPr lang="zh-CN" altLang="en-US" sz="2000" dirty="0"/>
              <a:t>执行器视图</a:t>
            </a:r>
            <a:endParaRPr lang="en-US" altLang="zh-CN" sz="2000" dirty="0"/>
          </a:p>
          <a:p>
            <a:r>
              <a:rPr lang="en-US" altLang="zh-CN" sz="2000" dirty="0"/>
              <a:t>Segment</a:t>
            </a:r>
            <a:r>
              <a:rPr lang="zh-CN" altLang="en-US" sz="2000" dirty="0"/>
              <a:t>角度</a:t>
            </a:r>
          </a:p>
        </p:txBody>
      </p:sp>
      <p:sp>
        <p:nvSpPr>
          <p:cNvPr id="33" name="文本框 32"/>
          <p:cNvSpPr txBox="1"/>
          <p:nvPr/>
        </p:nvSpPr>
        <p:spPr>
          <a:xfrm>
            <a:off x="5773148" y="1998318"/>
            <a:ext cx="5627370" cy="2066925"/>
          </a:xfrm>
          <a:prstGeom prst="rect">
            <a:avLst/>
          </a:prstGeom>
          <a:noFill/>
        </p:spPr>
        <p:txBody>
          <a:bodyPr wrap="square" rtlCol="0" anchor="t">
            <a:noAutofit/>
          </a:bodyPr>
          <a:lstStyle/>
          <a:p>
            <a:pPr marL="457200" indent="-457200">
              <a:buFont typeface="Arial" panose="020B0604020202020204" pitchFamily="34" charset="0"/>
              <a:buChar char="•"/>
            </a:pPr>
            <a:r>
              <a:rPr lang="zh-CN" altLang="en-US" sz="2000" dirty="0">
                <a:sym typeface="+mn-ea"/>
              </a:rPr>
              <a:t>同一段内存区：</a:t>
            </a:r>
          </a:p>
          <a:p>
            <a:pPr marL="457200" indent="-457200">
              <a:buFont typeface="Arial" panose="020B0604020202020204" pitchFamily="34" charset="0"/>
              <a:buChar char="•"/>
            </a:pPr>
            <a:r>
              <a:rPr lang="en-US" altLang="zh-CN" sz="2000" dirty="0">
                <a:sym typeface="+mn-ea"/>
              </a:rPr>
              <a:t>1.</a:t>
            </a:r>
            <a:r>
              <a:rPr lang="zh-CN" altLang="en-US" sz="2000" dirty="0">
                <a:sym typeface="+mn-ea"/>
              </a:rPr>
              <a:t>编译汇编得到的</a:t>
            </a:r>
            <a:r>
              <a:rPr lang="en-US" altLang="zh-CN" sz="2000" dirty="0">
                <a:sym typeface="+mn-ea"/>
              </a:rPr>
              <a:t>section</a:t>
            </a:r>
            <a:r>
              <a:rPr lang="zh-CN" altLang="en-US" sz="2000" dirty="0">
                <a:sym typeface="+mn-ea"/>
              </a:rPr>
              <a:t>和区头用来指导后续的链接过程</a:t>
            </a:r>
          </a:p>
          <a:p>
            <a:pPr marL="457200" indent="-457200">
              <a:buFont typeface="Arial" panose="020B0604020202020204" pitchFamily="34" charset="0"/>
              <a:buChar char="•"/>
            </a:pPr>
            <a:r>
              <a:rPr lang="en-US" altLang="zh-CN" sz="2000" dirty="0">
                <a:sym typeface="+mn-ea"/>
              </a:rPr>
              <a:t>2.</a:t>
            </a:r>
            <a:r>
              <a:rPr lang="zh-CN" altLang="en-US" sz="2000" dirty="0">
                <a:sym typeface="+mn-ea"/>
              </a:rPr>
              <a:t>经过链接后</a:t>
            </a:r>
            <a:r>
              <a:rPr lang="en-US" altLang="zh-CN" sz="2000" dirty="0">
                <a:sym typeface="+mn-ea"/>
              </a:rPr>
              <a:t>section</a:t>
            </a:r>
            <a:r>
              <a:rPr lang="zh-CN" altLang="en-US" sz="2000" dirty="0">
                <a:sym typeface="+mn-ea"/>
              </a:rPr>
              <a:t>被组织成</a:t>
            </a:r>
            <a:r>
              <a:rPr lang="en-US" altLang="zh-CN" sz="2000" dirty="0">
                <a:sym typeface="+mn-ea"/>
              </a:rPr>
              <a:t>segment</a:t>
            </a:r>
            <a:r>
              <a:rPr lang="zh-CN" altLang="en-US" sz="2000" dirty="0">
                <a:sym typeface="+mn-ea"/>
              </a:rPr>
              <a:t>和段头，</a:t>
            </a:r>
            <a:r>
              <a:rPr lang="en-US" altLang="zh-CN" sz="2000" dirty="0">
                <a:sym typeface="+mn-ea"/>
              </a:rPr>
              <a:t>segment</a:t>
            </a:r>
            <a:r>
              <a:rPr lang="zh-CN" altLang="en-US" sz="2000" dirty="0">
                <a:sym typeface="+mn-ea"/>
              </a:rPr>
              <a:t>是加载到内存时使用的单位</a:t>
            </a:r>
          </a:p>
        </p:txBody>
      </p:sp>
      <p:sp>
        <p:nvSpPr>
          <p:cNvPr id="5" name="文本框 4"/>
          <p:cNvSpPr txBox="1"/>
          <p:nvPr>
            <p:custDataLst>
              <p:tags r:id="rId1"/>
            </p:custDataLst>
          </p:nvPr>
        </p:nvSpPr>
        <p:spPr>
          <a:xfrm>
            <a:off x="6096000" y="4016318"/>
            <a:ext cx="5132614" cy="432435"/>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pPr indent="0">
              <a:buFont typeface="Arial" panose="020B0604020202020204" pitchFamily="34" charset="0"/>
              <a:buNone/>
            </a:pPr>
            <a:r>
              <a:rPr lang="zh-CN" altLang="en-US" sz="2000" dirty="0">
                <a:sym typeface="+mn-ea"/>
              </a:rPr>
              <a:t>接下来看一下：</a:t>
            </a:r>
            <a:r>
              <a:rPr lang="en-US" altLang="zh-CN" sz="2000" dirty="0">
                <a:sym typeface="+mn-ea"/>
              </a:rPr>
              <a:t>section</a:t>
            </a:r>
            <a:r>
              <a:rPr lang="zh-CN" altLang="en-US" sz="2000" dirty="0">
                <a:sym typeface="+mn-ea"/>
              </a:rPr>
              <a:t>到</a:t>
            </a:r>
            <a:r>
              <a:rPr lang="en-US" altLang="zh-CN" sz="2000" dirty="0">
                <a:sym typeface="+mn-ea"/>
              </a:rPr>
              <a:t>segment</a:t>
            </a:r>
            <a:r>
              <a:rPr lang="zh-CN" altLang="en-US" sz="2000" dirty="0">
                <a:sym typeface="+mn-ea"/>
              </a:rPr>
              <a:t>的映射</a:t>
            </a: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79748" y="-738323"/>
            <a:ext cx="4502332" cy="7423379"/>
          </a:xfrm>
          <a:prstGeom prst="rect">
            <a:avLst/>
          </a:prstGeom>
          <a:noFill/>
        </p:spPr>
        <p:txBody>
          <a:bodyPr wrap="square" rtlCol="0" anchor="ctr">
            <a:spAutoFit/>
          </a:bodyPr>
          <a:lstStyle/>
          <a:p>
            <a:pPr algn="ctr">
              <a:lnSpc>
                <a:spcPct val="150000"/>
              </a:lnSpc>
            </a:pPr>
            <a:r>
              <a:rPr lang="en-US" altLang="zh-CN" sz="36000" dirty="0">
                <a:latin typeface="微软雅黑" panose="020B0503020204020204" pitchFamily="34" charset="-122"/>
                <a:ea typeface="微软雅黑" panose="020B0503020204020204" pitchFamily="34" charset="-122"/>
              </a:rPr>
              <a:t>1</a:t>
            </a:r>
          </a:p>
        </p:txBody>
      </p:sp>
      <p:sp>
        <p:nvSpPr>
          <p:cNvPr id="7" name="椭圆 6"/>
          <p:cNvSpPr/>
          <p:nvPr/>
        </p:nvSpPr>
        <p:spPr>
          <a:xfrm>
            <a:off x="5804263" y="1219201"/>
            <a:ext cx="4359725" cy="435972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9" name="文本框 8"/>
          <p:cNvSpPr txBox="1"/>
          <p:nvPr/>
        </p:nvSpPr>
        <p:spPr>
          <a:xfrm>
            <a:off x="5942330" y="2552700"/>
            <a:ext cx="3890010" cy="3415030"/>
          </a:xfrm>
          <a:prstGeom prst="rect">
            <a:avLst/>
          </a:prstGeom>
          <a:noFill/>
        </p:spPr>
        <p:txBody>
          <a:bodyPr wrap="square" rtlCol="0">
            <a:spAutoFit/>
          </a:bodyPr>
          <a:lstStyle/>
          <a:p>
            <a:pPr algn="just">
              <a:lnSpc>
                <a:spcPct val="150000"/>
              </a:lnSpc>
              <a:buClrTx/>
              <a:buSzTx/>
              <a:buFontTx/>
            </a:pPr>
            <a:r>
              <a:rPr lang="en-US" sz="3600" b="1" dirty="0">
                <a:latin typeface="微软雅黑" panose="020B0503020204020204" pitchFamily="34" charset="-122"/>
                <a:ea typeface="微软雅黑" panose="020B0503020204020204" pitchFamily="34" charset="-122"/>
                <a:cs typeface="微软雅黑" panose="020B0503020204020204" pitchFamily="34" charset="-122"/>
                <a:sym typeface="+mn-ea"/>
              </a:rPr>
              <a:t>C程序的编译链接过程与ELF文件</a:t>
            </a:r>
            <a:endParaRPr lang="en-US" sz="3600" b="1"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r>
              <a:rPr lang="en-US" altLang="zh-CN" sz="3600" b="1"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3600" b="1"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buClrTx/>
              <a:buSzTx/>
              <a:buFontTx/>
            </a:pPr>
            <a:endParaRPr lang="en-US" sz="3600"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787579" y="3070598"/>
            <a:ext cx="3029975" cy="999831"/>
          </a:xfrm>
          <a:prstGeom prst="rect">
            <a:avLst/>
          </a:prstGeom>
        </p:spPr>
      </p:pic>
      <p:pic>
        <p:nvPicPr>
          <p:cNvPr id="3" name="图片 2"/>
          <p:cNvPicPr>
            <a:picLocks noChangeAspect="1"/>
          </p:cNvPicPr>
          <p:nvPr/>
        </p:nvPicPr>
        <p:blipFill>
          <a:blip r:embed="rId3"/>
          <a:stretch>
            <a:fillRect/>
          </a:stretch>
        </p:blipFill>
        <p:spPr>
          <a:xfrm>
            <a:off x="2943477" y="2870906"/>
            <a:ext cx="2901948" cy="9998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1500"/>
                                        <p:tgtEl>
                                          <p:spTgt spid="5"/>
                                        </p:tgtEl>
                                      </p:cBhvr>
                                    </p:animEffect>
                                  </p:childTnLst>
                                </p:cTn>
                              </p:par>
                              <p:par>
                                <p:cTn id="8" presetID="21" presetClass="entr" presetSubtype="1" fill="hold" grpId="0" nodeType="withEffect">
                                  <p:stCondLst>
                                    <p:cond delay="75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1500"/>
                                        <p:tgtEl>
                                          <p:spTgt spid="7"/>
                                        </p:tgtEl>
                                      </p:cBhvr>
                                    </p:animEffect>
                                  </p:childTnLst>
                                </p:cTn>
                              </p:par>
                              <p:par>
                                <p:cTn id="11" presetID="22" presetClass="entr" presetSubtype="1" fill="hold" grpId="0" nodeType="withEffect">
                                  <p:stCondLst>
                                    <p:cond delay="1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211" y="185352"/>
            <a:ext cx="3731741" cy="460375"/>
          </a:xfrm>
          <a:prstGeom prst="rect">
            <a:avLst/>
          </a:prstGeom>
          <a:noFill/>
        </p:spPr>
        <p:txBody>
          <a:bodyPr wrap="square" rtlCol="0">
            <a:spAutoFit/>
          </a:bodyPr>
          <a:lstStyle/>
          <a:p>
            <a:r>
              <a:rPr lang="en-US" altLang="zh-CN" sz="2400" dirty="0"/>
              <a:t>Section</a:t>
            </a:r>
            <a:r>
              <a:rPr lang="zh-CN" altLang="en-US" sz="2400" dirty="0"/>
              <a:t>到</a:t>
            </a:r>
            <a:r>
              <a:rPr lang="en-US" altLang="zh-CN" sz="2400" dirty="0"/>
              <a:t>Segment</a:t>
            </a:r>
            <a:r>
              <a:rPr lang="zh-CN" altLang="en-US" sz="2400" dirty="0"/>
              <a:t>的映射</a:t>
            </a:r>
          </a:p>
        </p:txBody>
      </p:sp>
      <p:sp>
        <p:nvSpPr>
          <p:cNvPr id="3" name="文本框 2"/>
          <p:cNvSpPr txBox="1"/>
          <p:nvPr/>
        </p:nvSpPr>
        <p:spPr>
          <a:xfrm>
            <a:off x="166370" y="647065"/>
            <a:ext cx="10362565" cy="1334135"/>
          </a:xfrm>
          <a:prstGeom prst="rect">
            <a:avLst/>
          </a:prstGeom>
          <a:noFill/>
        </p:spPr>
        <p:txBody>
          <a:bodyPr wrap="square" rtlCol="0">
            <a:noAutofit/>
          </a:bodyPr>
          <a:lstStyle/>
          <a:p>
            <a:pPr marL="285750" indent="-285750">
              <a:lnSpc>
                <a:spcPct val="150000"/>
              </a:lnSpc>
              <a:buFont typeface="Arial" panose="020B0604020202020204" pitchFamily="34" charset="0"/>
              <a:buChar char="•"/>
            </a:pPr>
            <a:r>
              <a:rPr lang="en-US" altLang="zh-CN" sz="1400" dirty="0"/>
              <a:t>ELF</a:t>
            </a:r>
            <a:r>
              <a:rPr lang="zh-CN" altLang="en-US" sz="1400" dirty="0"/>
              <a:t>采用的方案是</a:t>
            </a:r>
            <a:r>
              <a:rPr lang="zh-CN" altLang="en-US" sz="1400" b="1" dirty="0"/>
              <a:t>把具有相同权限（读、写、执行）的</a:t>
            </a:r>
            <a:r>
              <a:rPr lang="en-US" altLang="zh-CN" sz="1400" b="1" dirty="0"/>
              <a:t>section</a:t>
            </a:r>
            <a:r>
              <a:rPr lang="zh-CN" altLang="en-US" sz="1400" b="1" dirty="0"/>
              <a:t>合并成一个</a:t>
            </a:r>
            <a:r>
              <a:rPr lang="en-US" altLang="zh-CN" sz="1400" b="1" dirty="0"/>
              <a:t>Segment</a:t>
            </a:r>
            <a:r>
              <a:rPr lang="zh-CN" altLang="en-US" sz="1400" dirty="0"/>
              <a:t>，</a:t>
            </a:r>
            <a:r>
              <a:rPr lang="en-US" altLang="zh-CN" sz="1400" dirty="0"/>
              <a:t>ELF</a:t>
            </a:r>
            <a:r>
              <a:rPr lang="zh-CN" altLang="en-US" sz="1400" dirty="0"/>
              <a:t>中主要的段的权限组合不多，主要有</a:t>
            </a:r>
            <a:r>
              <a:rPr lang="en-US" altLang="zh-CN" sz="1400" dirty="0"/>
              <a:t>3</a:t>
            </a:r>
            <a:r>
              <a:rPr lang="zh-CN" altLang="en-US" sz="1400" dirty="0"/>
              <a:t>种：</a:t>
            </a:r>
            <a:endParaRPr lang="en-US" altLang="zh-CN" sz="1400" dirty="0"/>
          </a:p>
          <a:p>
            <a:pPr marL="742950" lvl="1" indent="-285750">
              <a:lnSpc>
                <a:spcPct val="150000"/>
              </a:lnSpc>
              <a:buFont typeface="Arial" panose="020B0604020202020204" pitchFamily="34" charset="0"/>
              <a:buChar char="•"/>
            </a:pPr>
            <a:r>
              <a:rPr lang="zh-CN" altLang="en-US" sz="1400" dirty="0"/>
              <a:t>以代码段为代表的权限为可读可执行的段</a:t>
            </a:r>
            <a:endParaRPr lang="en-US" altLang="zh-CN" sz="1400" dirty="0"/>
          </a:p>
          <a:p>
            <a:pPr marL="742950" lvl="1" indent="-285750">
              <a:lnSpc>
                <a:spcPct val="150000"/>
              </a:lnSpc>
              <a:buFont typeface="Arial" panose="020B0604020202020204" pitchFamily="34" charset="0"/>
              <a:buChar char="•"/>
            </a:pPr>
            <a:r>
              <a:rPr lang="zh-CN" altLang="en-US" sz="1400" dirty="0"/>
              <a:t>以数据段和</a:t>
            </a:r>
            <a:r>
              <a:rPr lang="en-US" altLang="zh-CN" sz="1400" dirty="0"/>
              <a:t>BSS</a:t>
            </a:r>
            <a:r>
              <a:rPr lang="zh-CN" altLang="en-US" sz="1400" dirty="0"/>
              <a:t>段为代表的权限为可读可写的段</a:t>
            </a:r>
            <a:endParaRPr lang="en-US" altLang="zh-CN" sz="1400" dirty="0"/>
          </a:p>
          <a:p>
            <a:pPr marL="742950" lvl="1" indent="-285750">
              <a:lnSpc>
                <a:spcPct val="150000"/>
              </a:lnSpc>
              <a:buFont typeface="Arial" panose="020B0604020202020204" pitchFamily="34" charset="0"/>
              <a:buChar char="•"/>
            </a:pPr>
            <a:r>
              <a:rPr lang="zh-CN" altLang="en-US" sz="1400" dirty="0"/>
              <a:t>以只读数据段为代表的权限为只读的段</a:t>
            </a:r>
            <a:endParaRPr lang="en-US" altLang="zh-CN" sz="1400" dirty="0"/>
          </a:p>
        </p:txBody>
      </p:sp>
      <p:sp>
        <p:nvSpPr>
          <p:cNvPr id="100" name="文本框 99"/>
          <p:cNvSpPr txBox="1"/>
          <p:nvPr>
            <p:custDataLst>
              <p:tags r:id="rId1"/>
            </p:custDataLst>
          </p:nvPr>
        </p:nvSpPr>
        <p:spPr>
          <a:xfrm>
            <a:off x="166370" y="2341880"/>
            <a:ext cx="8438515" cy="244475"/>
          </a:xfrm>
          <a:prstGeom prst="rect">
            <a:avLst/>
          </a:prstGeom>
          <a:noFill/>
          <a:ln w="9525">
            <a:noFill/>
          </a:ln>
        </p:spPr>
        <p:txBody>
          <a:bodyPr wrap="square">
            <a:noAutofit/>
          </a:bodyPr>
          <a:lstStyle/>
          <a:p>
            <a:pPr indent="0"/>
            <a:r>
              <a:rPr lang="zh-CN" sz="1400" b="1">
                <a:latin typeface="Calibri" panose="020F0502020204030204" charset="0"/>
                <a:ea typeface="宋体" panose="02010600030101010101" pitchFamily="2" charset="-122"/>
              </a:rPr>
              <a:t>链接编辑器维护一个已知段的列表</a:t>
            </a:r>
            <a:r>
              <a:rPr lang="zh-CN" sz="1400" b="0">
                <a:latin typeface="Calibri" panose="020F0502020204030204" charset="0"/>
                <a:ea typeface="宋体" panose="02010600030101010101" pitchFamily="2" charset="-122"/>
              </a:rPr>
              <a:t>，该列表最初包含预定义段。（包含是因为：用户其实可以指定段定义）</a:t>
            </a:r>
            <a:endParaRPr lang="zh-CN" altLang="en-US" sz="1400" b="0">
              <a:latin typeface="Calibri" panose="020F0502020204030204" charset="0"/>
              <a:ea typeface="宋体" panose="02010600030101010101" pitchFamily="2" charset="-122"/>
            </a:endParaRPr>
          </a:p>
        </p:txBody>
      </p:sp>
      <p:pic>
        <p:nvPicPr>
          <p:cNvPr id="4" name="图片 1"/>
          <p:cNvPicPr>
            <a:picLocks noChangeAspect="1"/>
          </p:cNvPicPr>
          <p:nvPr>
            <p:custDataLst>
              <p:tags r:id="rId2"/>
            </p:custDataLst>
          </p:nvPr>
        </p:nvPicPr>
        <p:blipFill>
          <a:blip r:embed="rId7"/>
          <a:stretch>
            <a:fillRect/>
          </a:stretch>
        </p:blipFill>
        <p:spPr>
          <a:xfrm>
            <a:off x="9093835" y="486410"/>
            <a:ext cx="3550285" cy="3394075"/>
          </a:xfrm>
          <a:prstGeom prst="rect">
            <a:avLst/>
          </a:prstGeom>
          <a:noFill/>
          <a:ln>
            <a:noFill/>
          </a:ln>
        </p:spPr>
      </p:pic>
      <p:sp>
        <p:nvSpPr>
          <p:cNvPr id="5" name="文本框 4"/>
          <p:cNvSpPr txBox="1"/>
          <p:nvPr>
            <p:custDataLst>
              <p:tags r:id="rId3"/>
            </p:custDataLst>
          </p:nvPr>
        </p:nvSpPr>
        <p:spPr>
          <a:xfrm>
            <a:off x="166370" y="2048510"/>
            <a:ext cx="4110355" cy="139700"/>
          </a:xfrm>
          <a:prstGeom prst="rect">
            <a:avLst/>
          </a:prstGeom>
          <a:noFill/>
          <a:ln w="9525">
            <a:noFill/>
          </a:ln>
        </p:spPr>
        <p:txBody>
          <a:bodyPr>
            <a:noAutofit/>
          </a:bodyPr>
          <a:lstStyle/>
          <a:p>
            <a:pPr indent="0"/>
            <a:r>
              <a:rPr lang="en-US" sz="1400" b="1">
                <a:latin typeface="Calibri" panose="020F0502020204030204" charset="0"/>
                <a:ea typeface="宋体" panose="02010600030101010101" pitchFamily="2" charset="-122"/>
              </a:rPr>
              <a:t>Segment Descriptors</a:t>
            </a:r>
            <a:endParaRPr lang="en-US" altLang="en-US" sz="1400" b="1">
              <a:latin typeface="Calibri" panose="020F0502020204030204" charset="0"/>
              <a:ea typeface="宋体" panose="02010600030101010101" pitchFamily="2" charset="-122"/>
            </a:endParaRPr>
          </a:p>
        </p:txBody>
      </p:sp>
      <p:sp>
        <p:nvSpPr>
          <p:cNvPr id="6" name="文本框 5"/>
          <p:cNvSpPr txBox="1"/>
          <p:nvPr>
            <p:custDataLst>
              <p:tags r:id="rId4"/>
            </p:custDataLst>
          </p:nvPr>
        </p:nvSpPr>
        <p:spPr>
          <a:xfrm>
            <a:off x="166370" y="2586355"/>
            <a:ext cx="8152765" cy="1143635"/>
          </a:xfrm>
          <a:prstGeom prst="rect">
            <a:avLst/>
          </a:prstGeom>
          <a:noFill/>
          <a:ln w="9525">
            <a:noFill/>
          </a:ln>
        </p:spPr>
        <p:txBody>
          <a:bodyPr wrap="square">
            <a:noAutofit/>
          </a:bodyPr>
          <a:lstStyle/>
          <a:p>
            <a:pPr indent="0" fontAlgn="auto">
              <a:lnSpc>
                <a:spcPts val="2500"/>
              </a:lnSpc>
            </a:pPr>
            <a:r>
              <a:rPr lang="en-US" sz="1400" b="1">
                <a:latin typeface="Calibri" panose="020F0502020204030204" charset="0"/>
                <a:ea typeface="宋体" panose="02010600030101010101" pitchFamily="2" charset="-122"/>
              </a:rPr>
              <a:t>Entrance Criteria</a:t>
            </a:r>
            <a:endParaRPr lang="zh-CN" sz="1400" b="1">
              <a:latin typeface="Calibri" panose="020F0502020204030204" charset="0"/>
              <a:ea typeface="宋体" panose="02010600030101010101" pitchFamily="2" charset="-122"/>
            </a:endParaRPr>
          </a:p>
          <a:p>
            <a:pPr indent="0" fontAlgn="auto">
              <a:lnSpc>
                <a:spcPts val="2500"/>
              </a:lnSpc>
            </a:pPr>
            <a:r>
              <a:rPr lang="zh-CN" sz="1400" b="1">
                <a:latin typeface="Calibri" panose="020F0502020204030204" charset="0"/>
                <a:ea typeface="宋体" panose="02010600030101010101" pitchFamily="2" charset="-122"/>
              </a:rPr>
              <a:t>在给定段中放置该段所需的一组</a:t>
            </a:r>
            <a:r>
              <a:rPr lang="en-US" sz="1400" b="1">
                <a:latin typeface="Calibri" panose="020F0502020204030204" charset="0"/>
                <a:ea typeface="宋体" panose="02010600030101010101" pitchFamily="2" charset="-122"/>
              </a:rPr>
              <a:t>section</a:t>
            </a:r>
            <a:r>
              <a:rPr lang="zh-CN" sz="1400" b="1">
                <a:latin typeface="Calibri" panose="020F0502020204030204" charset="0"/>
                <a:ea typeface="宋体" panose="02010600030101010101" pitchFamily="2" charset="-122"/>
              </a:rPr>
              <a:t>属性称为段的入口条件</a:t>
            </a:r>
            <a:r>
              <a:rPr lang="zh-CN" sz="1400" b="0">
                <a:latin typeface="Calibri" panose="020F0502020204030204" charset="0"/>
                <a:ea typeface="宋体" panose="02010600030101010101" pitchFamily="2" charset="-122"/>
              </a:rPr>
              <a:t>，给定的段可以有任意数量的入口条件。</a:t>
            </a:r>
          </a:p>
          <a:p>
            <a:pPr indent="0" fontAlgn="auto">
              <a:lnSpc>
                <a:spcPts val="2160"/>
              </a:lnSpc>
            </a:pPr>
            <a:r>
              <a:rPr lang="zh-CN" sz="1400" b="1">
                <a:latin typeface="Calibri" panose="020F0502020204030204" charset="0"/>
                <a:ea typeface="宋体" panose="02010600030101010101" pitchFamily="2" charset="-122"/>
              </a:rPr>
              <a:t>链接编辑器维护一个包含所有已定义入口条件的内部列表。</a:t>
            </a:r>
            <a:endParaRPr lang="zh-CN" altLang="en-US" sz="1400" b="1">
              <a:latin typeface="Calibri" panose="020F0502020204030204" charset="0"/>
              <a:ea typeface="宋体" panose="02010600030101010101" pitchFamily="2" charset="-122"/>
            </a:endParaRPr>
          </a:p>
        </p:txBody>
      </p:sp>
      <p:sp>
        <p:nvSpPr>
          <p:cNvPr id="9" name="文本框 8"/>
          <p:cNvSpPr txBox="1"/>
          <p:nvPr/>
        </p:nvSpPr>
        <p:spPr>
          <a:xfrm>
            <a:off x="532130" y="4066540"/>
            <a:ext cx="10899775" cy="1851660"/>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zh-CN" sz="1600">
                <a:latin typeface="Calibri" panose="020F0502020204030204" charset="0"/>
                <a:ea typeface="宋体" panose="02010600030101010101" pitchFamily="2" charset="-122"/>
                <a:sym typeface="+mn-ea"/>
              </a:rPr>
              <a:t>将节放入段中，具体步骤如下：</a:t>
            </a:r>
            <a:endParaRPr lang="en-US" sz="1600">
              <a:latin typeface="Calibri" panose="020F0502020204030204" charset="0"/>
              <a:ea typeface="宋体" panose="02010600030101010101" pitchFamily="2" charset="-122"/>
              <a:sym typeface="+mn-ea"/>
            </a:endParaRPr>
          </a:p>
          <a:p>
            <a:r>
              <a:rPr lang="en-US" sz="1600">
                <a:latin typeface="Calibri" panose="020F0502020204030204" charset="0"/>
                <a:ea typeface="宋体" panose="02010600030101010101" pitchFamily="2" charset="-122"/>
                <a:sym typeface="+mn-ea"/>
              </a:rPr>
              <a:t>1. </a:t>
            </a:r>
            <a:r>
              <a:rPr lang="zh-CN" sz="1600">
                <a:latin typeface="Calibri" panose="020F0502020204030204" charset="0"/>
                <a:ea typeface="宋体" panose="02010600030101010101" pitchFamily="2" charset="-122"/>
                <a:sym typeface="+mn-ea"/>
              </a:rPr>
              <a:t>将</a:t>
            </a:r>
            <a:r>
              <a:rPr lang="en-US" sz="1600">
                <a:latin typeface="Calibri" panose="020F0502020204030204" charset="0"/>
                <a:ea typeface="宋体" panose="02010600030101010101" pitchFamily="2" charset="-122"/>
                <a:sym typeface="+mn-ea"/>
              </a:rPr>
              <a:t>section</a:t>
            </a:r>
            <a:r>
              <a:rPr lang="zh-CN" sz="1600">
                <a:latin typeface="Calibri" panose="020F0502020204030204" charset="0"/>
                <a:ea typeface="宋体" panose="02010600030101010101" pitchFamily="2" charset="-122"/>
                <a:sym typeface="+mn-ea"/>
              </a:rPr>
              <a:t>的属性与内部入口条件列表中的每个记录进行比较，从列表的头部开始，依次考虑每个入口标准。当入口条件中的每个属性都完全匹配，并且与入口条件关联的</a:t>
            </a:r>
            <a:r>
              <a:rPr lang="en-US" sz="1600">
                <a:latin typeface="Calibri" panose="020F0502020204030204" charset="0"/>
                <a:ea typeface="宋体" panose="02010600030101010101" pitchFamily="2" charset="-122"/>
                <a:sym typeface="+mn-ea"/>
              </a:rPr>
              <a:t>segment</a:t>
            </a:r>
            <a:r>
              <a:rPr lang="zh-CN" sz="1600">
                <a:latin typeface="Calibri" panose="020F0502020204030204" charset="0"/>
                <a:ea typeface="宋体" panose="02010600030101010101" pitchFamily="2" charset="-122"/>
                <a:sym typeface="+mn-ea"/>
              </a:rPr>
              <a:t>没有禁用时，就会发生匹配。在第一个入口条件匹配时停止搜索，并将该</a:t>
            </a:r>
            <a:r>
              <a:rPr lang="en-US" sz="1600">
                <a:latin typeface="Calibri" panose="020F0502020204030204" charset="0"/>
                <a:ea typeface="宋体" panose="02010600030101010101" pitchFamily="2" charset="-122"/>
                <a:sym typeface="+mn-ea"/>
              </a:rPr>
              <a:t>section</a:t>
            </a:r>
            <a:r>
              <a:rPr lang="zh-CN" sz="1600">
                <a:latin typeface="Calibri" panose="020F0502020204030204" charset="0"/>
                <a:ea typeface="宋体" panose="02010600030101010101" pitchFamily="2" charset="-122"/>
                <a:sym typeface="+mn-ea"/>
              </a:rPr>
              <a:t>定向到相关的</a:t>
            </a:r>
            <a:r>
              <a:rPr lang="en-US" sz="1600">
                <a:latin typeface="Calibri" panose="020F0502020204030204" charset="0"/>
                <a:ea typeface="宋体" panose="02010600030101010101" pitchFamily="2" charset="-122"/>
                <a:sym typeface="+mn-ea"/>
              </a:rPr>
              <a:t>segment</a:t>
            </a:r>
            <a:r>
              <a:rPr lang="zh-CN" sz="1600">
                <a:latin typeface="Calibri" panose="020F0502020204030204" charset="0"/>
                <a:ea typeface="宋体" panose="02010600030101010101" pitchFamily="2" charset="-122"/>
                <a:sym typeface="+mn-ea"/>
              </a:rPr>
              <a:t>。</a:t>
            </a:r>
          </a:p>
          <a:p>
            <a:endParaRPr lang="en-US" sz="1600">
              <a:latin typeface="Calibri" panose="020F0502020204030204" charset="0"/>
              <a:ea typeface="宋体" panose="02010600030101010101" pitchFamily="2" charset="-122"/>
              <a:cs typeface="Times New Roman" panose="02020603050405020304" charset="0"/>
              <a:sym typeface="+mn-ea"/>
            </a:endParaRPr>
          </a:p>
          <a:p>
            <a:r>
              <a:rPr lang="en-US" sz="1600">
                <a:latin typeface="Calibri" panose="020F0502020204030204" charset="0"/>
                <a:ea typeface="宋体" panose="02010600030101010101" pitchFamily="2" charset="-122"/>
                <a:cs typeface="Times New Roman" panose="02020603050405020304" charset="0"/>
                <a:sym typeface="+mn-ea"/>
              </a:rPr>
              <a:t> </a:t>
            </a:r>
            <a:r>
              <a:rPr lang="zh-CN" sz="1600">
                <a:latin typeface="Calibri" panose="020F0502020204030204" charset="0"/>
                <a:ea typeface="宋体" panose="02010600030101010101" pitchFamily="2" charset="-122"/>
                <a:sym typeface="+mn-ea"/>
              </a:rPr>
              <a:t>2. 如果没有找到入口条件匹配，则将该section放在输出文件的末尾，位于所有其他segment之后。没有为该信息创建程序头条目。大多数不可分配的部分(例如调试部分)最终都在这个区域。</a:t>
            </a:r>
          </a:p>
          <a:p>
            <a:endParaRPr lang="en-US" sz="1600">
              <a:latin typeface="Calibri" panose="020F0502020204030204" charset="0"/>
              <a:ea typeface="宋体" panose="02010600030101010101" pitchFamily="2" charset="-122"/>
              <a:sym typeface="+mn-ea"/>
            </a:endParaRPr>
          </a:p>
          <a:p>
            <a:endParaRPr lang="zh-CN" altLang="en-US" sz="1600" b="0">
              <a:latin typeface="Calibri" panose="020F0502020204030204" charset="0"/>
              <a:ea typeface="宋体" panose="02010600030101010101" pitchFamily="2" charset="-122"/>
            </a:endParaRPr>
          </a:p>
          <a:p>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79748" y="-738323"/>
            <a:ext cx="4502332" cy="7423379"/>
          </a:xfrm>
          <a:prstGeom prst="rect">
            <a:avLst/>
          </a:prstGeom>
          <a:noFill/>
        </p:spPr>
        <p:txBody>
          <a:bodyPr wrap="square" rtlCol="0" anchor="ctr">
            <a:spAutoFit/>
          </a:bodyPr>
          <a:lstStyle/>
          <a:p>
            <a:pPr algn="ctr">
              <a:lnSpc>
                <a:spcPct val="150000"/>
              </a:lnSpc>
            </a:pPr>
            <a:r>
              <a:rPr lang="en-US" altLang="zh-CN" sz="36000" dirty="0">
                <a:latin typeface="微软雅黑" panose="020B0503020204020204" pitchFamily="34" charset="-122"/>
                <a:ea typeface="微软雅黑" panose="020B0503020204020204" pitchFamily="34" charset="-122"/>
              </a:rPr>
              <a:t>3</a:t>
            </a:r>
          </a:p>
        </p:txBody>
      </p:sp>
      <p:sp>
        <p:nvSpPr>
          <p:cNvPr id="7" name="椭圆 6"/>
          <p:cNvSpPr/>
          <p:nvPr/>
        </p:nvSpPr>
        <p:spPr>
          <a:xfrm>
            <a:off x="5804263" y="1219201"/>
            <a:ext cx="4359725" cy="435972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pic>
        <p:nvPicPr>
          <p:cNvPr id="2" name="图片 1"/>
          <p:cNvPicPr>
            <a:picLocks noChangeAspect="1"/>
          </p:cNvPicPr>
          <p:nvPr/>
        </p:nvPicPr>
        <p:blipFill>
          <a:blip r:embed="rId2"/>
          <a:stretch>
            <a:fillRect/>
          </a:stretch>
        </p:blipFill>
        <p:spPr>
          <a:xfrm>
            <a:off x="2768192" y="2894243"/>
            <a:ext cx="3036071" cy="999831"/>
          </a:xfrm>
          <a:prstGeom prst="rect">
            <a:avLst/>
          </a:prstGeom>
        </p:spPr>
      </p:pic>
      <p:sp>
        <p:nvSpPr>
          <p:cNvPr id="3" name="文本框 2"/>
          <p:cNvSpPr txBox="1"/>
          <p:nvPr/>
        </p:nvSpPr>
        <p:spPr>
          <a:xfrm>
            <a:off x="5958840" y="2894330"/>
            <a:ext cx="4204970" cy="922020"/>
          </a:xfrm>
          <a:prstGeom prst="rect">
            <a:avLst/>
          </a:prstGeom>
          <a:noFill/>
        </p:spPr>
        <p:txBody>
          <a:bodyPr wrap="square" rtlCol="0">
            <a:spAutoFit/>
          </a:bodyPr>
          <a:lstStyle/>
          <a:p>
            <a:pPr algn="just">
              <a:lnSpc>
                <a:spcPct val="150000"/>
              </a:lnSpc>
              <a:buClrTx/>
              <a:buSzTx/>
              <a:buFontTx/>
            </a:pPr>
            <a:r>
              <a:rPr lang="en-US" sz="3600" b="1" dirty="0">
                <a:latin typeface="微软雅黑" panose="020B0503020204020204" pitchFamily="34" charset="-122"/>
                <a:ea typeface="微软雅黑" panose="020B0503020204020204" pitchFamily="34" charset="-122"/>
                <a:cs typeface="微软雅黑" panose="020B0503020204020204" pitchFamily="34" charset="-122"/>
              </a:rPr>
              <a:t>ELF</a:t>
            </a: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文件加载与运行</a:t>
            </a: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1500"/>
                                        <p:tgtEl>
                                          <p:spTgt spid="5"/>
                                        </p:tgtEl>
                                      </p:cBhvr>
                                    </p:animEffect>
                                  </p:childTnLst>
                                </p:cTn>
                              </p:par>
                              <p:par>
                                <p:cTn id="8" presetID="21" presetClass="entr" presetSubtype="1" fill="hold" grpId="0" nodeType="withEffect">
                                  <p:stCondLst>
                                    <p:cond delay="75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1500"/>
                                        <p:tgtEl>
                                          <p:spTgt spid="7"/>
                                        </p:tgtEl>
                                      </p:cBhvr>
                                    </p:animEffect>
                                  </p:childTnLst>
                                </p:cTn>
                              </p:par>
                              <p:par>
                                <p:cTn id="11" presetID="22" presetClass="entr" presetSubtype="1" fill="hold" grpId="0" nodeType="withEffect">
                                  <p:stCondLst>
                                    <p:cond delay="125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ldLvl="0"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5"/>
          <a:srcRect b="-1829"/>
          <a:stretch>
            <a:fillRect/>
          </a:stretch>
        </p:blipFill>
        <p:spPr>
          <a:xfrm>
            <a:off x="360045" y="525145"/>
            <a:ext cx="5735955" cy="6040755"/>
          </a:xfrm>
          <a:prstGeom prst="rect">
            <a:avLst/>
          </a:prstGeom>
        </p:spPr>
      </p:pic>
      <p:sp>
        <p:nvSpPr>
          <p:cNvPr id="5" name="文本框 4"/>
          <p:cNvSpPr txBox="1"/>
          <p:nvPr/>
        </p:nvSpPr>
        <p:spPr>
          <a:xfrm>
            <a:off x="180340" y="79375"/>
            <a:ext cx="8729980" cy="368300"/>
          </a:xfrm>
          <a:prstGeom prst="rect">
            <a:avLst/>
          </a:prstGeom>
          <a:noFill/>
        </p:spPr>
        <p:txBody>
          <a:bodyPr wrap="square" rtlCol="0" anchor="t">
            <a:spAutoFit/>
          </a:bodyPr>
          <a:lstStyle/>
          <a:p>
            <a:r>
              <a:rPr lang="zh-CN" altLang="en-US" dirty="0"/>
              <a:t>kernel_liteos_a_note-master\kernel\extended\dynload\src目录下的</a:t>
            </a:r>
            <a:r>
              <a:rPr lang="en-US" altLang="zh-CN" dirty="0" err="1"/>
              <a:t>los_exec_elf.c</a:t>
            </a:r>
            <a:r>
              <a:rPr lang="zh-CN" altLang="en-US" dirty="0"/>
              <a:t>文件：</a:t>
            </a:r>
          </a:p>
        </p:txBody>
      </p:sp>
      <p:sp>
        <p:nvSpPr>
          <p:cNvPr id="8" name="文本框 7"/>
          <p:cNvSpPr txBox="1"/>
          <p:nvPr/>
        </p:nvSpPr>
        <p:spPr>
          <a:xfrm>
            <a:off x="6400165" y="620395"/>
            <a:ext cx="5258435" cy="607123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altLang="zh-CN" sz="1400"/>
              <a:t>1.</a:t>
            </a:r>
            <a:r>
              <a:rPr lang="zh-CN" altLang="en-US" sz="1400"/>
              <a:t>定义结构体</a:t>
            </a:r>
            <a:r>
              <a:rPr lang="en-US" altLang="zh-CN" sz="1400"/>
              <a:t>loadInfo</a:t>
            </a:r>
            <a:r>
              <a:rPr lang="zh-CN" altLang="en-US" sz="1400"/>
              <a:t>：存储了加载和运行</a:t>
            </a:r>
            <a:r>
              <a:rPr lang="en-US" altLang="zh-CN" sz="1400"/>
              <a:t>elf</a:t>
            </a:r>
            <a:r>
              <a:rPr lang="zh-CN" altLang="en-US" sz="1400"/>
              <a:t>文件所需的信息</a:t>
            </a:r>
          </a:p>
          <a:p>
            <a:endParaRPr lang="zh-CN" altLang="en-US" sz="1400"/>
          </a:p>
          <a:p>
            <a:endParaRPr lang="zh-CN" altLang="en-US" sz="1400"/>
          </a:p>
          <a:p>
            <a:endParaRPr lang="zh-CN" altLang="en-US" sz="1400"/>
          </a:p>
          <a:p>
            <a:endParaRPr lang="zh-CN" altLang="en-US" sz="1400"/>
          </a:p>
          <a:p>
            <a:endParaRPr lang="zh-CN" altLang="en-US" sz="1400"/>
          </a:p>
          <a:p>
            <a:endParaRPr lang="zh-CN" altLang="en-US" sz="1400"/>
          </a:p>
          <a:p>
            <a:endParaRPr lang="zh-CN" altLang="en-US" sz="1400"/>
          </a:p>
          <a:p>
            <a:endParaRPr lang="zh-CN" altLang="en-US" sz="1400"/>
          </a:p>
          <a:p>
            <a:endParaRPr lang="zh-CN" altLang="en-US" sz="1400"/>
          </a:p>
          <a:p>
            <a:endParaRPr lang="zh-CN" altLang="en-US" sz="1400"/>
          </a:p>
          <a:p>
            <a:endParaRPr lang="zh-CN" altLang="en-US" sz="1400"/>
          </a:p>
          <a:p>
            <a:endParaRPr lang="zh-CN" altLang="en-US" sz="1400"/>
          </a:p>
          <a:p>
            <a:endParaRPr lang="zh-CN" altLang="en-US" sz="1400"/>
          </a:p>
          <a:p>
            <a:endParaRPr lang="zh-CN" altLang="en-US" sz="1400"/>
          </a:p>
          <a:p>
            <a:endParaRPr lang="zh-CN" altLang="en-US" sz="1400"/>
          </a:p>
          <a:p>
            <a:endParaRPr lang="zh-CN" altLang="en-US" sz="1400"/>
          </a:p>
          <a:p>
            <a:r>
              <a:rPr lang="en-US" altLang="zh-CN" sz="1400"/>
              <a:t>2.</a:t>
            </a:r>
            <a:r>
              <a:rPr lang="zh-CN" altLang="en-US" sz="1400"/>
              <a:t>判断传入的参数数组</a:t>
            </a:r>
            <a:r>
              <a:rPr lang="en-US" altLang="zh-CN" sz="1400"/>
              <a:t>argv</a:t>
            </a:r>
            <a:r>
              <a:rPr lang="zh-CN" altLang="en-US" sz="1400"/>
              <a:t>和环境变量</a:t>
            </a:r>
            <a:r>
              <a:rPr lang="en-US" altLang="zh-CN" sz="1400"/>
              <a:t>envp</a:t>
            </a:r>
            <a:r>
              <a:rPr lang="zh-CN" altLang="en-US" sz="1400"/>
              <a:t>是否来自用户空间</a:t>
            </a:r>
          </a:p>
          <a:p>
            <a:endParaRPr lang="zh-CN" altLang="en-US" sz="1400"/>
          </a:p>
          <a:p>
            <a:r>
              <a:rPr lang="en-US" altLang="zh-CN" sz="1400"/>
              <a:t>3.</a:t>
            </a:r>
            <a:r>
              <a:rPr lang="zh-CN" altLang="en-US" sz="1400"/>
              <a:t>将用户空间</a:t>
            </a:r>
            <a:r>
              <a:rPr lang="en-US" altLang="zh-CN" sz="1400"/>
              <a:t>fileName</a:t>
            </a:r>
            <a:r>
              <a:rPr lang="zh-CN" altLang="en-US" sz="1400"/>
              <a:t>指向的文件拷贝至内核空间的</a:t>
            </a:r>
            <a:r>
              <a:rPr lang="en-US" altLang="zh-CN" sz="1400"/>
              <a:t>kfileName</a:t>
            </a:r>
            <a:r>
              <a:rPr lang="zh-CN" altLang="en-US" sz="1400"/>
              <a:t>，如果</a:t>
            </a:r>
            <a:r>
              <a:rPr lang="en-US" altLang="zh-CN" sz="1400"/>
              <a:t>fileName</a:t>
            </a:r>
            <a:r>
              <a:rPr lang="zh-CN" altLang="en-US" sz="1400"/>
              <a:t>在内核空间，则直接拷贝入</a:t>
            </a:r>
            <a:r>
              <a:rPr lang="en-US" altLang="zh-CN" sz="1400"/>
              <a:t>kfileName</a:t>
            </a:r>
            <a:r>
              <a:rPr lang="zh-CN" altLang="en-US" sz="1400"/>
              <a:t>，并设置</a:t>
            </a:r>
            <a:r>
              <a:rPr lang="en-US" altLang="zh-CN" sz="1400"/>
              <a:t>loadInfo-&gt;fileName=kfileName</a:t>
            </a:r>
          </a:p>
          <a:p>
            <a:endParaRPr lang="en-US" altLang="zh-CN" sz="1400"/>
          </a:p>
          <a:p>
            <a:r>
              <a:rPr lang="en-US" altLang="zh-CN" sz="1400"/>
              <a:t>4.</a:t>
            </a:r>
            <a:r>
              <a:rPr lang="zh-CN" altLang="en-US" sz="1400"/>
              <a:t>获取</a:t>
            </a:r>
            <a:r>
              <a:rPr lang="en-US" altLang="zh-CN" sz="1400"/>
              <a:t>kfileName</a:t>
            </a:r>
            <a:r>
              <a:rPr lang="zh-CN" altLang="en-US" sz="1400"/>
              <a:t>的绝对路径存入</a:t>
            </a:r>
            <a:r>
              <a:rPr lang="en-US" altLang="zh-CN" sz="1400"/>
              <a:t>buf</a:t>
            </a:r>
          </a:p>
          <a:p>
            <a:endParaRPr lang="en-US" altLang="zh-CN" sz="1400"/>
          </a:p>
          <a:p>
            <a:r>
              <a:rPr lang="en-US" altLang="zh-CN" sz="1400"/>
              <a:t>5.</a:t>
            </a:r>
            <a:r>
              <a:rPr lang="zh-CN" altLang="en-US" sz="1400"/>
              <a:t>创建一个用户空间来开启新的进程，并赋值给</a:t>
            </a:r>
            <a:r>
              <a:rPr lang="en-US" altLang="zh-CN" sz="1400"/>
              <a:t>loadInfo.newSpace</a:t>
            </a:r>
          </a:p>
          <a:p>
            <a:endParaRPr lang="en-US" altLang="zh-CN" sz="1400"/>
          </a:p>
          <a:p>
            <a:r>
              <a:rPr lang="en-US" altLang="zh-CN" sz="1400"/>
              <a:t>6.</a:t>
            </a:r>
            <a:r>
              <a:rPr lang="zh-CN" altLang="en-US" sz="1400"/>
              <a:t>将</a:t>
            </a:r>
            <a:r>
              <a:rPr lang="en-US" altLang="zh-CN" sz="1400"/>
              <a:t>argv</a:t>
            </a:r>
            <a:r>
              <a:rPr lang="zh-CN" altLang="en-US" sz="1400"/>
              <a:t>、</a:t>
            </a:r>
            <a:r>
              <a:rPr lang="en-US" altLang="zh-CN" sz="1400"/>
              <a:t>envp</a:t>
            </a:r>
            <a:r>
              <a:rPr lang="zh-CN" altLang="en-US" sz="1400"/>
              <a:t>的地址存入</a:t>
            </a:r>
            <a:r>
              <a:rPr lang="en-US" altLang="zh-CN" sz="1400"/>
              <a:t>loadInfo-&gt;argv</a:t>
            </a:r>
            <a:r>
              <a:rPr lang="zh-CN" altLang="en-US" sz="1400"/>
              <a:t>、</a:t>
            </a:r>
            <a:r>
              <a:rPr lang="en-US" altLang="zh-CN" sz="1400"/>
              <a:t>loadInfo-&gt;envp</a:t>
            </a:r>
          </a:p>
          <a:p>
            <a:endParaRPr lang="en-US" altLang="zh-CN" sz="1400"/>
          </a:p>
        </p:txBody>
      </p:sp>
      <p:pic>
        <p:nvPicPr>
          <p:cNvPr id="9" name="图片 8"/>
          <p:cNvPicPr>
            <a:picLocks noChangeAspect="1"/>
          </p:cNvPicPr>
          <p:nvPr>
            <p:custDataLst>
              <p:tags r:id="rId2"/>
            </p:custDataLst>
          </p:nvPr>
        </p:nvPicPr>
        <p:blipFill>
          <a:blip r:embed="rId6"/>
          <a:stretch>
            <a:fillRect/>
          </a:stretch>
        </p:blipFill>
        <p:spPr>
          <a:xfrm>
            <a:off x="6625590" y="974090"/>
            <a:ext cx="4475480" cy="3256915"/>
          </a:xfrm>
          <a:prstGeom prst="rect">
            <a:avLst/>
          </a:prstGeom>
        </p:spPr>
      </p:pic>
      <p:sp>
        <p:nvSpPr>
          <p:cNvPr id="10" name="矩形 9"/>
          <p:cNvSpPr/>
          <p:nvPr/>
        </p:nvSpPr>
        <p:spPr>
          <a:xfrm>
            <a:off x="516890" y="770255"/>
            <a:ext cx="1529080" cy="13271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a:off x="2045970" y="836930"/>
            <a:ext cx="4646930" cy="2209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custDataLst>
              <p:tags r:id="rId3"/>
            </p:custDataLst>
          </p:nvPr>
        </p:nvSpPr>
        <p:spPr>
          <a:xfrm>
            <a:off x="549275" y="4231005"/>
            <a:ext cx="2225675" cy="13271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nodeType="clickEffect">
                                  <p:stCondLst>
                                    <p:cond delay="0"/>
                                  </p:stCondLst>
                                  <p:childTnLst>
                                    <p:animEffect transition="out" filter="wipe(down)">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par>
                                <p:cTn id="14" presetID="22" presetClass="exit" presetSubtype="4" fill="hold" grpId="1" nodeType="withEffect">
                                  <p:stCondLst>
                                    <p:cond delay="0"/>
                                  </p:stCondLst>
                                  <p:childTnLst>
                                    <p:animEffect transition="out" filter="wipe(down)">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5832088" y="434898"/>
            <a:ext cx="6219174" cy="4850780"/>
          </a:xfrm>
          <a:prstGeom prst="rect">
            <a:avLst/>
          </a:prstGeom>
        </p:spPr>
      </p:pic>
      <p:pic>
        <p:nvPicPr>
          <p:cNvPr id="4" name="图片 3"/>
          <p:cNvPicPr>
            <a:picLocks noChangeAspect="1"/>
          </p:cNvPicPr>
          <p:nvPr/>
        </p:nvPicPr>
        <p:blipFill>
          <a:blip r:embed="rId3"/>
          <a:stretch>
            <a:fillRect/>
          </a:stretch>
        </p:blipFill>
        <p:spPr>
          <a:xfrm>
            <a:off x="0" y="0"/>
            <a:ext cx="5567594" cy="6858000"/>
          </a:xfrm>
          <a:prstGeom prst="rect">
            <a:avLst/>
          </a:prstGeom>
        </p:spPr>
      </p:pic>
      <p:sp>
        <p:nvSpPr>
          <p:cNvPr id="5" name="矩形 4"/>
          <p:cNvSpPr/>
          <p:nvPr/>
        </p:nvSpPr>
        <p:spPr>
          <a:xfrm>
            <a:off x="6095999" y="613318"/>
            <a:ext cx="2468137" cy="479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a:stCxn id="5" idx="1"/>
            <a:endCxn id="15" idx="3"/>
          </p:cNvCxnSpPr>
          <p:nvPr/>
        </p:nvCxnSpPr>
        <p:spPr>
          <a:xfrm flipH="1" flipV="1">
            <a:off x="2152186" y="741556"/>
            <a:ext cx="3943813" cy="1115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10086" y="501805"/>
            <a:ext cx="1842100" cy="4795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0345" y="1011920"/>
            <a:ext cx="7372926" cy="2544916"/>
          </a:xfrm>
          <a:prstGeom prst="rect">
            <a:avLst/>
          </a:prstGeom>
        </p:spPr>
      </p:pic>
      <p:sp>
        <p:nvSpPr>
          <p:cNvPr id="6" name="文本框 5"/>
          <p:cNvSpPr txBox="1"/>
          <p:nvPr/>
        </p:nvSpPr>
        <p:spPr>
          <a:xfrm>
            <a:off x="130044" y="161460"/>
            <a:ext cx="4593289" cy="461665"/>
          </a:xfrm>
          <a:prstGeom prst="rect">
            <a:avLst/>
          </a:prstGeom>
          <a:noFill/>
        </p:spPr>
        <p:txBody>
          <a:bodyPr wrap="square" rtlCol="0">
            <a:spAutoFit/>
          </a:bodyPr>
          <a:lstStyle/>
          <a:p>
            <a:r>
              <a:rPr lang="en-US" altLang="zh-CN" sz="2400" dirty="0"/>
              <a:t>OsLoadInit——</a:t>
            </a:r>
            <a:r>
              <a:rPr lang="zh-CN" altLang="en-US" sz="2400" dirty="0"/>
              <a:t>初始化加载信息</a:t>
            </a:r>
            <a:endParaRPr lang="en-US" altLang="zh-CN" sz="2400" dirty="0"/>
          </a:p>
        </p:txBody>
      </p:sp>
      <p:pic>
        <p:nvPicPr>
          <p:cNvPr id="3" name="图片 2"/>
          <p:cNvPicPr>
            <a:picLocks noChangeAspect="1"/>
          </p:cNvPicPr>
          <p:nvPr/>
        </p:nvPicPr>
        <p:blipFill>
          <a:blip r:embed="rId4"/>
          <a:stretch>
            <a:fillRect/>
          </a:stretch>
        </p:blipFill>
        <p:spPr>
          <a:xfrm>
            <a:off x="22510" y="4112452"/>
            <a:ext cx="8822866" cy="2308620"/>
          </a:xfrm>
          <a:prstGeom prst="rect">
            <a:avLst/>
          </a:prstGeom>
        </p:spPr>
      </p:pic>
      <p:sp>
        <p:nvSpPr>
          <p:cNvPr id="4" name="矩形 3"/>
          <p:cNvSpPr/>
          <p:nvPr/>
        </p:nvSpPr>
        <p:spPr>
          <a:xfrm>
            <a:off x="1844586" y="1714286"/>
            <a:ext cx="1271951" cy="2852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5534" y="7896682"/>
            <a:ext cx="1674421" cy="3325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233747" y="1358071"/>
            <a:ext cx="1733669" cy="338554"/>
          </a:xfrm>
          <a:prstGeom prst="rect">
            <a:avLst/>
          </a:prstGeom>
          <a:noFill/>
        </p:spPr>
        <p:txBody>
          <a:bodyPr wrap="square" rtlCol="0">
            <a:spAutoFit/>
          </a:bodyPr>
          <a:lstStyle/>
          <a:p>
            <a:r>
              <a:rPr lang="zh-CN" altLang="en-US" sz="1600" dirty="0">
                <a:solidFill>
                  <a:srgbClr val="FF0000"/>
                </a:solidFill>
              </a:rPr>
              <a:t>文件表结构体</a:t>
            </a:r>
          </a:p>
        </p:txBody>
      </p:sp>
      <p:sp>
        <p:nvSpPr>
          <p:cNvPr id="12" name="矩形 11"/>
          <p:cNvSpPr/>
          <p:nvPr/>
        </p:nvSpPr>
        <p:spPr>
          <a:xfrm>
            <a:off x="4449987" y="1706617"/>
            <a:ext cx="1913285" cy="2667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728837" y="8151816"/>
            <a:ext cx="1733669" cy="369332"/>
          </a:xfrm>
          <a:prstGeom prst="rect">
            <a:avLst/>
          </a:prstGeom>
          <a:noFill/>
        </p:spPr>
        <p:txBody>
          <a:bodyPr wrap="square" rtlCol="0">
            <a:spAutoFit/>
          </a:bodyPr>
          <a:lstStyle/>
          <a:p>
            <a:r>
              <a:rPr lang="zh-CN" altLang="en-US" dirty="0">
                <a:solidFill>
                  <a:srgbClr val="FF0000"/>
                </a:solidFill>
              </a:rPr>
              <a:t>文件表结构体</a:t>
            </a:r>
          </a:p>
        </p:txBody>
      </p:sp>
      <p:sp>
        <p:nvSpPr>
          <p:cNvPr id="14" name="文本框 13"/>
          <p:cNvSpPr txBox="1"/>
          <p:nvPr/>
        </p:nvSpPr>
        <p:spPr>
          <a:xfrm>
            <a:off x="4529600" y="1345390"/>
            <a:ext cx="2291486" cy="338554"/>
          </a:xfrm>
          <a:prstGeom prst="rect">
            <a:avLst/>
          </a:prstGeom>
          <a:noFill/>
        </p:spPr>
        <p:txBody>
          <a:bodyPr wrap="square" rtlCol="0">
            <a:spAutoFit/>
          </a:bodyPr>
          <a:lstStyle/>
          <a:p>
            <a:r>
              <a:rPr lang="zh-CN" altLang="en-US" sz="1600" dirty="0">
                <a:solidFill>
                  <a:srgbClr val="FF0000"/>
                </a:solidFill>
              </a:rPr>
              <a:t>获取当前进程</a:t>
            </a:r>
            <a:r>
              <a:rPr lang="en-US" altLang="zh-CN" sz="1600" dirty="0">
                <a:solidFill>
                  <a:srgbClr val="FF0000"/>
                </a:solidFill>
              </a:rPr>
              <a:t>PCB</a:t>
            </a:r>
            <a:endParaRPr lang="zh-CN" altLang="en-US" sz="1600" dirty="0">
              <a:solidFill>
                <a:srgbClr val="FF0000"/>
              </a:solidFill>
            </a:endParaRPr>
          </a:p>
        </p:txBody>
      </p:sp>
      <p:sp>
        <p:nvSpPr>
          <p:cNvPr id="15" name="矩形 14"/>
          <p:cNvSpPr/>
          <p:nvPr/>
        </p:nvSpPr>
        <p:spPr>
          <a:xfrm>
            <a:off x="6481223" y="1673760"/>
            <a:ext cx="902048" cy="3506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410158" y="1278544"/>
            <a:ext cx="3170246" cy="584775"/>
          </a:xfrm>
          <a:prstGeom prst="rect">
            <a:avLst/>
          </a:prstGeom>
          <a:noFill/>
        </p:spPr>
        <p:txBody>
          <a:bodyPr wrap="square" rtlCol="0">
            <a:spAutoFit/>
          </a:bodyPr>
          <a:lstStyle/>
          <a:p>
            <a:r>
              <a:rPr lang="en-US" altLang="zh-CN" sz="1600" dirty="0">
                <a:solidFill>
                  <a:srgbClr val="FF0000"/>
                </a:solidFill>
              </a:rPr>
              <a:t>PCB</a:t>
            </a:r>
            <a:r>
              <a:rPr lang="zh-CN" altLang="en-US" sz="1600" dirty="0">
                <a:solidFill>
                  <a:srgbClr val="FF0000"/>
                </a:solidFill>
              </a:rPr>
              <a:t>结构体中，表示进程所持有的所有文件</a:t>
            </a:r>
            <a:r>
              <a:rPr lang="en-US" altLang="zh-CN" sz="1600" dirty="0">
                <a:solidFill>
                  <a:srgbClr val="FF0000"/>
                </a:solidFill>
              </a:rPr>
              <a:t>,</a:t>
            </a:r>
            <a:r>
              <a:rPr lang="zh-CN" altLang="en-US" sz="1600" dirty="0">
                <a:solidFill>
                  <a:srgbClr val="FF0000"/>
                </a:solidFill>
              </a:rPr>
              <a:t>即文件管理器</a:t>
            </a:r>
          </a:p>
        </p:txBody>
      </p:sp>
      <p:sp>
        <p:nvSpPr>
          <p:cNvPr id="2" name="矩形 1"/>
          <p:cNvSpPr/>
          <p:nvPr/>
        </p:nvSpPr>
        <p:spPr>
          <a:xfrm>
            <a:off x="523171" y="1913647"/>
            <a:ext cx="1966784" cy="2613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72642" y="2131676"/>
            <a:ext cx="4504611" cy="338554"/>
          </a:xfrm>
          <a:prstGeom prst="rect">
            <a:avLst/>
          </a:prstGeom>
          <a:noFill/>
        </p:spPr>
        <p:txBody>
          <a:bodyPr wrap="square" rtlCol="0">
            <a:spAutoFit/>
          </a:bodyPr>
          <a:lstStyle/>
          <a:p>
            <a:r>
              <a:rPr lang="en-US" altLang="zh-CN" sz="1600" dirty="0">
                <a:solidFill>
                  <a:srgbClr val="FF0000"/>
                </a:solidFill>
              </a:rPr>
              <a:t>ELF</a:t>
            </a:r>
            <a:r>
              <a:rPr lang="zh-CN" altLang="en-US" sz="1600" dirty="0">
                <a:solidFill>
                  <a:srgbClr val="FF0000"/>
                </a:solidFill>
              </a:rPr>
              <a:t>加载信息结构体中的旧空间文件映像</a:t>
            </a:r>
          </a:p>
        </p:txBody>
      </p:sp>
      <p:sp>
        <p:nvSpPr>
          <p:cNvPr id="10" name="矩形 9"/>
          <p:cNvSpPr/>
          <p:nvPr/>
        </p:nvSpPr>
        <p:spPr>
          <a:xfrm>
            <a:off x="3626420" y="1961752"/>
            <a:ext cx="2254282" cy="2440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4888401" y="2216328"/>
            <a:ext cx="2254282" cy="350696"/>
          </a:xfrm>
          <a:prstGeom prst="rect">
            <a:avLst/>
          </a:prstGeom>
          <a:noFill/>
        </p:spPr>
        <p:txBody>
          <a:bodyPr wrap="square" rtlCol="0">
            <a:spAutoFit/>
          </a:bodyPr>
          <a:lstStyle/>
          <a:p>
            <a:r>
              <a:rPr lang="zh-CN" altLang="en-US" sz="1600" dirty="0">
                <a:solidFill>
                  <a:srgbClr val="FF0000"/>
                </a:solidFill>
              </a:rPr>
              <a:t>创建文件管理器快照</a:t>
            </a:r>
          </a:p>
        </p:txBody>
      </p:sp>
      <p:sp>
        <p:nvSpPr>
          <p:cNvPr id="17" name="矩形 16"/>
          <p:cNvSpPr/>
          <p:nvPr/>
        </p:nvSpPr>
        <p:spPr>
          <a:xfrm>
            <a:off x="5892151" y="1924875"/>
            <a:ext cx="1102022" cy="31270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314588" y="1669898"/>
            <a:ext cx="1051896" cy="36883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a:stCxn id="18" idx="3"/>
            <a:endCxn id="17" idx="1"/>
          </p:cNvCxnSpPr>
          <p:nvPr/>
        </p:nvCxnSpPr>
        <p:spPr>
          <a:xfrm>
            <a:off x="4366484" y="1854313"/>
            <a:ext cx="1525667" cy="22691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592033" y="2771901"/>
            <a:ext cx="1630669" cy="2148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644024" y="2474586"/>
            <a:ext cx="3341127" cy="338554"/>
          </a:xfrm>
          <a:prstGeom prst="rect">
            <a:avLst/>
          </a:prstGeom>
          <a:noFill/>
        </p:spPr>
        <p:txBody>
          <a:bodyPr wrap="square" rtlCol="0">
            <a:spAutoFit/>
          </a:bodyPr>
          <a:lstStyle/>
          <a:p>
            <a:r>
              <a:rPr lang="zh-CN" altLang="en-US" sz="1600" dirty="0">
                <a:solidFill>
                  <a:srgbClr val="FF0000"/>
                </a:solidFill>
              </a:rPr>
              <a:t>可执行文件信息的文件描述符</a:t>
            </a:r>
          </a:p>
        </p:txBody>
      </p:sp>
      <p:sp>
        <p:nvSpPr>
          <p:cNvPr id="23" name="文本框 22"/>
          <p:cNvSpPr txBox="1"/>
          <p:nvPr/>
        </p:nvSpPr>
        <p:spPr>
          <a:xfrm>
            <a:off x="5129317" y="2842597"/>
            <a:ext cx="3341127" cy="338554"/>
          </a:xfrm>
          <a:prstGeom prst="rect">
            <a:avLst/>
          </a:prstGeom>
          <a:noFill/>
        </p:spPr>
        <p:txBody>
          <a:bodyPr wrap="square" rtlCol="0">
            <a:spAutoFit/>
          </a:bodyPr>
          <a:lstStyle/>
          <a:p>
            <a:r>
              <a:rPr lang="zh-CN" altLang="en-US" sz="1600" dirty="0">
                <a:solidFill>
                  <a:srgbClr val="FF0000"/>
                </a:solidFill>
              </a:rPr>
              <a:t>无效文件描述符，用于初始值</a:t>
            </a:r>
          </a:p>
        </p:txBody>
      </p:sp>
      <p:sp>
        <p:nvSpPr>
          <p:cNvPr id="24" name="矩形 23"/>
          <p:cNvSpPr/>
          <p:nvPr/>
        </p:nvSpPr>
        <p:spPr>
          <a:xfrm>
            <a:off x="1592033" y="2976952"/>
            <a:ext cx="1722555" cy="2603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445973" y="3233127"/>
            <a:ext cx="3341127" cy="338554"/>
          </a:xfrm>
          <a:prstGeom prst="rect">
            <a:avLst/>
          </a:prstGeom>
          <a:noFill/>
        </p:spPr>
        <p:txBody>
          <a:bodyPr wrap="square" rtlCol="0">
            <a:spAutoFit/>
          </a:bodyPr>
          <a:lstStyle/>
          <a:p>
            <a:r>
              <a:rPr lang="zh-CN" altLang="en-US" sz="1600" dirty="0">
                <a:solidFill>
                  <a:srgbClr val="FF0000"/>
                </a:solidFill>
              </a:rPr>
              <a:t>解析器文件信息的文件描述符</a:t>
            </a:r>
          </a:p>
        </p:txBody>
      </p:sp>
      <p:cxnSp>
        <p:nvCxnSpPr>
          <p:cNvPr id="27" name="直接箭头连接符 26"/>
          <p:cNvCxnSpPr/>
          <p:nvPr/>
        </p:nvCxnSpPr>
        <p:spPr>
          <a:xfrm>
            <a:off x="2489955" y="7255823"/>
            <a:ext cx="5858626" cy="40376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0"/>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7"/>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9" grpId="0"/>
      <p:bldP spid="9" grpId="1"/>
      <p:bldP spid="12" grpId="0" bldLvl="0" animBg="1"/>
      <p:bldP spid="12" grpId="1" bldLvl="0" animBg="1"/>
      <p:bldP spid="14" grpId="0"/>
      <p:bldP spid="14" grpId="1"/>
      <p:bldP spid="15" grpId="0" bldLvl="0" animBg="1"/>
      <p:bldP spid="15" grpId="1" bldLvl="0" animBg="1"/>
      <p:bldP spid="16" grpId="0"/>
      <p:bldP spid="16" grpId="1"/>
      <p:bldP spid="2" grpId="0" bldLvl="0" animBg="1"/>
      <p:bldP spid="2" grpId="1" bldLvl="0" animBg="1"/>
      <p:bldP spid="8" grpId="0"/>
      <p:bldP spid="8" grpId="1"/>
      <p:bldP spid="10" grpId="0" bldLvl="0" animBg="1"/>
      <p:bldP spid="10" grpId="1" bldLvl="0" animBg="1"/>
      <p:bldP spid="11" grpId="0"/>
      <p:bldP spid="11" grpId="1"/>
      <p:bldP spid="17" grpId="0" bldLvl="0" animBg="1"/>
      <p:bldP spid="17" grpId="1" bldLvl="0" animBg="1"/>
      <p:bldP spid="18" grpId="0" bldLvl="0" animBg="1"/>
      <p:bldP spid="18" grpId="1" bldLvl="0" animBg="1"/>
      <p:bldP spid="21" grpId="0" bldLvl="0" animBg="1"/>
      <p:bldP spid="22" grpId="0"/>
      <p:bldP spid="23" grpId="0"/>
      <p:bldP spid="24" grpId="0" bldLvl="0" animBg="1"/>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5832088" y="429455"/>
            <a:ext cx="6219174" cy="4850780"/>
          </a:xfrm>
          <a:prstGeom prst="rect">
            <a:avLst/>
          </a:prstGeom>
        </p:spPr>
      </p:pic>
      <p:sp>
        <p:nvSpPr>
          <p:cNvPr id="9" name="矩形 8"/>
          <p:cNvSpPr/>
          <p:nvPr/>
        </p:nvSpPr>
        <p:spPr>
          <a:xfrm>
            <a:off x="6096000" y="1304693"/>
            <a:ext cx="3627863" cy="5352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0" y="0"/>
            <a:ext cx="5567594" cy="6858000"/>
          </a:xfrm>
          <a:prstGeom prst="rect">
            <a:avLst/>
          </a:prstGeom>
        </p:spPr>
      </p:pic>
      <p:sp>
        <p:nvSpPr>
          <p:cNvPr id="4" name="矩形 3"/>
          <p:cNvSpPr/>
          <p:nvPr/>
        </p:nvSpPr>
        <p:spPr>
          <a:xfrm>
            <a:off x="270837" y="947854"/>
            <a:ext cx="5296757" cy="7136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endCxn id="4" idx="3"/>
          </p:cNvCxnSpPr>
          <p:nvPr/>
        </p:nvCxnSpPr>
        <p:spPr>
          <a:xfrm flipH="1" flipV="1">
            <a:off x="5567594" y="1304693"/>
            <a:ext cx="528406" cy="26762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 y="2828841"/>
            <a:ext cx="5563376" cy="1200318"/>
          </a:xfrm>
          <a:prstGeom prst="rect">
            <a:avLst/>
          </a:prstGeom>
        </p:spPr>
      </p:pic>
      <p:pic>
        <p:nvPicPr>
          <p:cNvPr id="8" name="图片 7"/>
          <p:cNvPicPr>
            <a:picLocks noChangeAspect="1"/>
          </p:cNvPicPr>
          <p:nvPr/>
        </p:nvPicPr>
        <p:blipFill>
          <a:blip r:embed="rId3"/>
          <a:stretch>
            <a:fillRect/>
          </a:stretch>
        </p:blipFill>
        <p:spPr>
          <a:xfrm>
            <a:off x="5563375" y="2180436"/>
            <a:ext cx="6718930" cy="2250012"/>
          </a:xfrm>
          <a:prstGeom prst="rect">
            <a:avLst/>
          </a:prstGeom>
        </p:spPr>
      </p:pic>
      <p:sp>
        <p:nvSpPr>
          <p:cNvPr id="9" name="文本框 8"/>
          <p:cNvSpPr txBox="1"/>
          <p:nvPr/>
        </p:nvSpPr>
        <p:spPr>
          <a:xfrm>
            <a:off x="8114376" y="4533140"/>
            <a:ext cx="1616927" cy="461665"/>
          </a:xfrm>
          <a:prstGeom prst="rect">
            <a:avLst/>
          </a:prstGeom>
          <a:noFill/>
        </p:spPr>
        <p:txBody>
          <a:bodyPr wrap="square" rtlCol="0">
            <a:spAutoFit/>
          </a:bodyPr>
          <a:lstStyle/>
          <a:p>
            <a:r>
              <a:rPr lang="en-US" altLang="zh-CN" sz="2400" dirty="0"/>
              <a:t>ELF Header</a:t>
            </a:r>
            <a:endParaRPr lang="zh-CN" altLang="en-US" sz="2400" dirty="0"/>
          </a:p>
        </p:txBody>
      </p:sp>
      <p:sp>
        <p:nvSpPr>
          <p:cNvPr id="10" name="文本框 9"/>
          <p:cNvSpPr txBox="1"/>
          <p:nvPr/>
        </p:nvSpPr>
        <p:spPr>
          <a:xfrm>
            <a:off x="1683292" y="4533140"/>
            <a:ext cx="2509566" cy="461665"/>
          </a:xfrm>
          <a:prstGeom prst="rect">
            <a:avLst/>
          </a:prstGeom>
          <a:noFill/>
        </p:spPr>
        <p:txBody>
          <a:bodyPr wrap="square" rtlCol="0">
            <a:spAutoFit/>
          </a:bodyPr>
          <a:lstStyle/>
          <a:p>
            <a:r>
              <a:rPr lang="en-US" altLang="zh-CN" sz="2400" dirty="0" err="1"/>
              <a:t>ELFInfo</a:t>
            </a:r>
            <a:r>
              <a:rPr lang="zh-CN" altLang="en-US" sz="2400" dirty="0"/>
              <a:t>结构体</a:t>
            </a:r>
          </a:p>
        </p:txBody>
      </p:sp>
      <p:sp>
        <p:nvSpPr>
          <p:cNvPr id="11" name="文本框 10"/>
          <p:cNvSpPr txBox="1"/>
          <p:nvPr/>
        </p:nvSpPr>
        <p:spPr>
          <a:xfrm>
            <a:off x="0" y="0"/>
            <a:ext cx="4593289" cy="461665"/>
          </a:xfrm>
          <a:prstGeom prst="rect">
            <a:avLst/>
          </a:prstGeom>
          <a:noFill/>
        </p:spPr>
        <p:txBody>
          <a:bodyPr wrap="square" rtlCol="0">
            <a:spAutoFit/>
          </a:bodyPr>
          <a:lstStyle/>
          <a:p>
            <a:r>
              <a:rPr lang="en-US" altLang="zh-CN" sz="2400" dirty="0"/>
              <a:t>OsReadEhdr——</a:t>
            </a:r>
            <a:r>
              <a:rPr lang="zh-CN" altLang="en-US" sz="2400" dirty="0"/>
              <a:t>读</a:t>
            </a:r>
            <a:r>
              <a:rPr lang="en-US" altLang="zh-CN" sz="2400" dirty="0"/>
              <a:t>ELF</a:t>
            </a:r>
            <a:r>
              <a:rPr lang="zh-CN" altLang="en-US" sz="2400" dirty="0"/>
              <a:t>头信息</a:t>
            </a:r>
            <a:endParaRPr lang="en-US" altLang="zh-CN" sz="2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786976"/>
            <a:ext cx="4961093" cy="4865203"/>
          </a:xfrm>
          <a:prstGeom prst="rect">
            <a:avLst/>
          </a:prstGeom>
        </p:spPr>
      </p:pic>
      <p:sp>
        <p:nvSpPr>
          <p:cNvPr id="2" name="文本框 1"/>
          <p:cNvSpPr txBox="1"/>
          <p:nvPr/>
        </p:nvSpPr>
        <p:spPr>
          <a:xfrm>
            <a:off x="0" y="0"/>
            <a:ext cx="4593289" cy="461665"/>
          </a:xfrm>
          <a:prstGeom prst="rect">
            <a:avLst/>
          </a:prstGeom>
          <a:noFill/>
        </p:spPr>
        <p:txBody>
          <a:bodyPr wrap="square" rtlCol="0">
            <a:spAutoFit/>
          </a:bodyPr>
          <a:lstStyle/>
          <a:p>
            <a:r>
              <a:rPr lang="en-US" altLang="zh-CN" sz="2400" dirty="0"/>
              <a:t>OsReadEhdr——</a:t>
            </a:r>
            <a:r>
              <a:rPr lang="zh-CN" altLang="en-US" sz="2400" dirty="0"/>
              <a:t>读</a:t>
            </a:r>
            <a:r>
              <a:rPr lang="en-US" altLang="zh-CN" sz="2400" dirty="0"/>
              <a:t>ELF</a:t>
            </a:r>
            <a:r>
              <a:rPr lang="zh-CN" altLang="en-US" sz="2400" dirty="0"/>
              <a:t>头信息</a:t>
            </a:r>
            <a:endParaRPr lang="en-US" altLang="zh-CN" sz="2400" dirty="0"/>
          </a:p>
        </p:txBody>
      </p:sp>
      <p:pic>
        <p:nvPicPr>
          <p:cNvPr id="10" name="图片 9"/>
          <p:cNvPicPr>
            <a:picLocks noChangeAspect="1"/>
          </p:cNvPicPr>
          <p:nvPr/>
        </p:nvPicPr>
        <p:blipFill>
          <a:blip r:embed="rId3"/>
          <a:stretch>
            <a:fillRect/>
          </a:stretch>
        </p:blipFill>
        <p:spPr>
          <a:xfrm>
            <a:off x="4833305" y="823079"/>
            <a:ext cx="7358695" cy="3734874"/>
          </a:xfrm>
          <a:prstGeom prst="rect">
            <a:avLst/>
          </a:prstGeom>
        </p:spPr>
      </p:pic>
      <p:sp>
        <p:nvSpPr>
          <p:cNvPr id="11" name="矩形 10"/>
          <p:cNvSpPr/>
          <p:nvPr/>
        </p:nvSpPr>
        <p:spPr>
          <a:xfrm>
            <a:off x="295551" y="1259310"/>
            <a:ext cx="748292" cy="1503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a:stCxn id="11" idx="3"/>
          </p:cNvCxnSpPr>
          <p:nvPr/>
        </p:nvCxnSpPr>
        <p:spPr>
          <a:xfrm flipV="1">
            <a:off x="1043843" y="963802"/>
            <a:ext cx="4738818" cy="3706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108465" y="4083682"/>
            <a:ext cx="2450179" cy="3161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6113" y="5596877"/>
            <a:ext cx="4593289" cy="50629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dirty="0" err="1">
                <a:solidFill>
                  <a:srgbClr val="FF0000"/>
                </a:solidFill>
              </a:rPr>
              <a:t>OsReadEhdr</a:t>
            </a:r>
            <a:r>
              <a:rPr lang="zh-CN" altLang="en-US" sz="2000" dirty="0">
                <a:solidFill>
                  <a:srgbClr val="FF0000"/>
                </a:solidFill>
              </a:rPr>
              <a:t>：</a:t>
            </a:r>
            <a:r>
              <a:rPr lang="zh-CN" altLang="en-US" sz="2000" dirty="0"/>
              <a:t>读</a:t>
            </a:r>
            <a:r>
              <a:rPr lang="en-US" altLang="zh-CN" sz="2000" dirty="0"/>
              <a:t>ELF</a:t>
            </a:r>
            <a:r>
              <a:rPr lang="zh-CN" altLang="en-US" sz="2000" dirty="0"/>
              <a:t>头</a:t>
            </a:r>
            <a:endParaRPr lang="en-US" altLang="zh-CN" sz="2000" dirty="0"/>
          </a:p>
        </p:txBody>
      </p:sp>
      <p:cxnSp>
        <p:nvCxnSpPr>
          <p:cNvPr id="17" name="直接连接符 16"/>
          <p:cNvCxnSpPr/>
          <p:nvPr/>
        </p:nvCxnSpPr>
        <p:spPr>
          <a:xfrm>
            <a:off x="490033" y="963802"/>
            <a:ext cx="74829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6113" y="5977490"/>
            <a:ext cx="5726548" cy="96295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dirty="0"/>
              <a:t>ELF</a:t>
            </a:r>
            <a:r>
              <a:rPr lang="zh-CN" altLang="en-US" sz="2000" dirty="0"/>
              <a:t>的文件长度和文件名，成功返回</a:t>
            </a:r>
            <a:r>
              <a:rPr lang="en-US" altLang="zh-CN" sz="2000" dirty="0"/>
              <a:t>0</a:t>
            </a:r>
            <a:r>
              <a:rPr lang="zh-CN" altLang="en-US" sz="2000" dirty="0"/>
              <a:t>，失败返回</a:t>
            </a:r>
            <a:r>
              <a:rPr lang="en-US" altLang="zh-CN" sz="2000" dirty="0"/>
              <a:t>1</a:t>
            </a:r>
            <a:r>
              <a:rPr lang="zh-CN" altLang="en-US" sz="2000" dirty="0"/>
              <a:t>，把文件长度值传给</a:t>
            </a:r>
            <a:r>
              <a:rPr lang="en-US" altLang="zh-CN" sz="2000" dirty="0" err="1"/>
              <a:t>filelen</a:t>
            </a:r>
            <a:endParaRPr lang="en-US" altLang="zh-CN" sz="2000" dirty="0"/>
          </a:p>
        </p:txBody>
      </p:sp>
      <p:cxnSp>
        <p:nvCxnSpPr>
          <p:cNvPr id="19" name="直接连接符 18"/>
          <p:cNvCxnSpPr/>
          <p:nvPr/>
        </p:nvCxnSpPr>
        <p:spPr>
          <a:xfrm flipV="1">
            <a:off x="123892" y="1431024"/>
            <a:ext cx="2228866" cy="371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4"/>
          <a:stretch>
            <a:fillRect/>
          </a:stretch>
        </p:blipFill>
        <p:spPr>
          <a:xfrm>
            <a:off x="4186783" y="54595"/>
            <a:ext cx="7163800" cy="3524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5" grpId="0" bldLvl="0" animBg="1"/>
      <p:bldP spid="14"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stretch>
            <a:fillRect/>
          </a:stretch>
        </p:blipFill>
        <p:spPr>
          <a:xfrm>
            <a:off x="42670" y="805800"/>
            <a:ext cx="4961093" cy="4865203"/>
          </a:xfrm>
          <a:prstGeom prst="rect">
            <a:avLst/>
          </a:prstGeom>
        </p:spPr>
      </p:pic>
      <p:pic>
        <p:nvPicPr>
          <p:cNvPr id="19" name="图片 18"/>
          <p:cNvPicPr>
            <a:picLocks noChangeAspect="1"/>
          </p:cNvPicPr>
          <p:nvPr/>
        </p:nvPicPr>
        <p:blipFill>
          <a:blip r:embed="rId5"/>
          <a:stretch>
            <a:fillRect/>
          </a:stretch>
        </p:blipFill>
        <p:spPr>
          <a:xfrm>
            <a:off x="6096000" y="1257880"/>
            <a:ext cx="5711093" cy="3961045"/>
          </a:xfrm>
          <a:prstGeom prst="rect">
            <a:avLst/>
          </a:prstGeom>
        </p:spPr>
      </p:pic>
      <p:sp>
        <p:nvSpPr>
          <p:cNvPr id="4" name="文本框 3"/>
          <p:cNvSpPr txBox="1"/>
          <p:nvPr/>
        </p:nvSpPr>
        <p:spPr>
          <a:xfrm>
            <a:off x="0" y="0"/>
            <a:ext cx="4593289" cy="461665"/>
          </a:xfrm>
          <a:prstGeom prst="rect">
            <a:avLst/>
          </a:prstGeom>
          <a:noFill/>
        </p:spPr>
        <p:txBody>
          <a:bodyPr wrap="square" rtlCol="0">
            <a:spAutoFit/>
          </a:bodyPr>
          <a:lstStyle/>
          <a:p>
            <a:r>
              <a:rPr lang="en-US" altLang="zh-CN" sz="2400" dirty="0"/>
              <a:t>OsReadEhdr——</a:t>
            </a:r>
            <a:r>
              <a:rPr lang="zh-CN" altLang="en-US" sz="2400" dirty="0"/>
              <a:t>读</a:t>
            </a:r>
            <a:r>
              <a:rPr lang="en-US" altLang="zh-CN" sz="2400" dirty="0"/>
              <a:t>ELF</a:t>
            </a:r>
            <a:r>
              <a:rPr lang="zh-CN" altLang="en-US" sz="2400" dirty="0"/>
              <a:t>头信息</a:t>
            </a:r>
            <a:endParaRPr lang="en-US" altLang="zh-CN" sz="2400" dirty="0"/>
          </a:p>
        </p:txBody>
      </p:sp>
      <p:sp>
        <p:nvSpPr>
          <p:cNvPr id="9" name="矩形 8"/>
          <p:cNvSpPr/>
          <p:nvPr/>
        </p:nvSpPr>
        <p:spPr>
          <a:xfrm>
            <a:off x="439387" y="1834737"/>
            <a:ext cx="480951" cy="1959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stCxn id="9" idx="3"/>
          </p:cNvCxnSpPr>
          <p:nvPr/>
        </p:nvCxnSpPr>
        <p:spPr>
          <a:xfrm flipV="1">
            <a:off x="920338" y="1492893"/>
            <a:ext cx="6352821" cy="4398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481996" y="2084629"/>
            <a:ext cx="4847643" cy="3122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481995" y="3631615"/>
            <a:ext cx="5226785" cy="2149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440140" y="4522465"/>
            <a:ext cx="4847643" cy="3449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001808" y="856959"/>
            <a:ext cx="2125552" cy="584775"/>
          </a:xfrm>
          <a:prstGeom prst="rect">
            <a:avLst/>
          </a:prstGeom>
          <a:noFill/>
        </p:spPr>
        <p:txBody>
          <a:bodyPr wrap="square" rtlCol="0">
            <a:spAutoFit/>
          </a:bodyPr>
          <a:lstStyle/>
          <a:p>
            <a:r>
              <a:rPr lang="zh-CN" altLang="en-US" sz="1600" dirty="0">
                <a:solidFill>
                  <a:srgbClr val="FF0000"/>
                </a:solidFill>
              </a:rPr>
              <a:t>打开</a:t>
            </a:r>
            <a:r>
              <a:rPr lang="en-US" altLang="zh-CN" sz="1600" dirty="0">
                <a:solidFill>
                  <a:srgbClr val="FF0000"/>
                </a:solidFill>
              </a:rPr>
              <a:t>ELF</a:t>
            </a:r>
            <a:r>
              <a:rPr lang="zh-CN" altLang="en-US" sz="1600" dirty="0">
                <a:solidFill>
                  <a:srgbClr val="FF0000"/>
                </a:solidFill>
              </a:rPr>
              <a:t>文件，返回一个进程文件描述符</a:t>
            </a:r>
          </a:p>
        </p:txBody>
      </p:sp>
      <p:pic>
        <p:nvPicPr>
          <p:cNvPr id="22" name="图片 21"/>
          <p:cNvPicPr>
            <a:picLocks noChangeAspect="1"/>
          </p:cNvPicPr>
          <p:nvPr>
            <p:custDataLst>
              <p:tags r:id="rId1"/>
            </p:custDataLst>
          </p:nvPr>
        </p:nvPicPr>
        <p:blipFill>
          <a:blip r:embed="rId6"/>
          <a:stretch>
            <a:fillRect/>
          </a:stretch>
        </p:blipFill>
        <p:spPr>
          <a:xfrm>
            <a:off x="4186783" y="54595"/>
            <a:ext cx="7163800" cy="3524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6" grpId="0" bldLvl="0" animBg="1"/>
      <p:bldP spid="17" grpId="0" bldLvl="0" animBg="1"/>
      <p:bldP spid="20"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0" y="371817"/>
            <a:ext cx="7273159" cy="6486183"/>
          </a:xfrm>
          <a:prstGeom prst="rect">
            <a:avLst/>
          </a:prstGeom>
        </p:spPr>
      </p:pic>
      <p:sp>
        <p:nvSpPr>
          <p:cNvPr id="4" name="文本框 3"/>
          <p:cNvSpPr txBox="1"/>
          <p:nvPr/>
        </p:nvSpPr>
        <p:spPr>
          <a:xfrm>
            <a:off x="0" y="0"/>
            <a:ext cx="4593289" cy="461665"/>
          </a:xfrm>
          <a:prstGeom prst="rect">
            <a:avLst/>
          </a:prstGeom>
          <a:noFill/>
        </p:spPr>
        <p:txBody>
          <a:bodyPr wrap="square" rtlCol="0">
            <a:spAutoFit/>
          </a:bodyPr>
          <a:lstStyle/>
          <a:p>
            <a:r>
              <a:rPr lang="en-US" altLang="zh-CN" sz="2400" dirty="0"/>
              <a:t>OsReadEhdr——</a:t>
            </a:r>
            <a:r>
              <a:rPr lang="zh-CN" altLang="en-US" sz="2400" dirty="0"/>
              <a:t>读</a:t>
            </a:r>
            <a:r>
              <a:rPr lang="en-US" altLang="zh-CN" sz="2400" dirty="0"/>
              <a:t>ELF</a:t>
            </a:r>
            <a:r>
              <a:rPr lang="zh-CN" altLang="en-US" sz="2400" dirty="0"/>
              <a:t>头信息</a:t>
            </a:r>
            <a:endParaRPr lang="en-US" altLang="zh-CN" sz="2400" dirty="0"/>
          </a:p>
        </p:txBody>
      </p:sp>
      <p:sp>
        <p:nvSpPr>
          <p:cNvPr id="2" name="文本框 1"/>
          <p:cNvSpPr txBox="1"/>
          <p:nvPr>
            <p:custDataLst>
              <p:tags r:id="rId1"/>
            </p:custDataLst>
          </p:nvPr>
        </p:nvSpPr>
        <p:spPr>
          <a:xfrm>
            <a:off x="1910583" y="2758807"/>
            <a:ext cx="6096000" cy="306705"/>
          </a:xfrm>
          <a:prstGeom prst="rect">
            <a:avLst/>
          </a:prstGeom>
          <a:noFill/>
        </p:spPr>
        <p:txBody>
          <a:bodyPr wrap="square" rtlCol="0" anchor="t">
            <a:spAutoFit/>
          </a:bodyPr>
          <a:lstStyle/>
          <a:p>
            <a:r>
              <a:rPr lang="en-US" altLang="zh-CN" sz="1400" dirty="0">
                <a:solidFill>
                  <a:schemeClr val="accent1">
                    <a:lumMod val="75000"/>
                  </a:schemeClr>
                </a:solidFill>
              </a:rPr>
              <a:t>//</a:t>
            </a:r>
            <a:r>
              <a:rPr lang="zh-CN" altLang="en-US" sz="1400" dirty="0">
                <a:solidFill>
                  <a:schemeClr val="accent1">
                    <a:lumMod val="75000"/>
                  </a:schemeClr>
                </a:solidFill>
              </a:rPr>
              <a:t>tzdriver        # 用于ree/tee切换、通讯，提供应用层访问的设备节点</a:t>
            </a:r>
          </a:p>
        </p:txBody>
      </p:sp>
      <p:sp>
        <p:nvSpPr>
          <p:cNvPr id="5" name="矩形 4"/>
          <p:cNvSpPr/>
          <p:nvPr/>
        </p:nvSpPr>
        <p:spPr>
          <a:xfrm>
            <a:off x="-84083" y="2758807"/>
            <a:ext cx="7577959" cy="18972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2"/>
            </p:custDataLst>
          </p:nvPr>
        </p:nvPicPr>
        <p:blipFill>
          <a:blip r:embed="rId5"/>
          <a:stretch>
            <a:fillRect/>
          </a:stretch>
        </p:blipFill>
        <p:spPr>
          <a:xfrm>
            <a:off x="4186783" y="54595"/>
            <a:ext cx="7163800" cy="35247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06680" y="142240"/>
            <a:ext cx="6645275" cy="829945"/>
          </a:xfrm>
          <a:prstGeom prst="rect">
            <a:avLst/>
          </a:prstGeom>
          <a:noFill/>
        </p:spPr>
        <p:txBody>
          <a:bodyPr wrap="square" rtlCol="0">
            <a:spAutoFit/>
          </a:bodyPr>
          <a:lstStyle/>
          <a:p>
            <a:pPr algn="just">
              <a:lnSpc>
                <a:spcPct val="150000"/>
              </a:lnSpc>
            </a:pPr>
            <a:r>
              <a:rPr lang="en-US" altLang="zh-CN" sz="3200" b="1">
                <a:sym typeface="+mn-ea"/>
              </a:rPr>
              <a:t>C程序的编译链接过程</a:t>
            </a:r>
            <a:r>
              <a:rPr lang="zh-CN" altLang="en-US" sz="3200" b="1">
                <a:sym typeface="+mn-ea"/>
              </a:rPr>
              <a:t>与</a:t>
            </a:r>
            <a:r>
              <a:rPr lang="en-US" altLang="zh-CN" sz="3200" b="1">
                <a:sym typeface="+mn-ea"/>
              </a:rPr>
              <a:t>ELF</a:t>
            </a:r>
            <a:r>
              <a:rPr lang="zh-CN" altLang="en-US" sz="3200" b="1">
                <a:sym typeface="+mn-ea"/>
              </a:rPr>
              <a:t>文件</a:t>
            </a:r>
            <a:endParaRPr lang="zh-CN" altLang="en-US" sz="3200" dirty="0"/>
          </a:p>
        </p:txBody>
      </p:sp>
      <p:pic>
        <p:nvPicPr>
          <p:cNvPr id="3" name="图片 2"/>
          <p:cNvPicPr>
            <a:picLocks noChangeAspect="1"/>
          </p:cNvPicPr>
          <p:nvPr/>
        </p:nvPicPr>
        <p:blipFill>
          <a:blip r:embed="rId3"/>
          <a:stretch>
            <a:fillRect/>
          </a:stretch>
        </p:blipFill>
        <p:spPr>
          <a:xfrm>
            <a:off x="919480" y="3143885"/>
            <a:ext cx="7424420" cy="2852420"/>
          </a:xfrm>
          <a:prstGeom prst="rect">
            <a:avLst/>
          </a:prstGeom>
        </p:spPr>
      </p:pic>
      <p:pic>
        <p:nvPicPr>
          <p:cNvPr id="16" name="图片 15"/>
          <p:cNvPicPr>
            <a:picLocks noChangeAspect="1"/>
          </p:cNvPicPr>
          <p:nvPr/>
        </p:nvPicPr>
        <p:blipFill>
          <a:blip r:embed="rId4"/>
          <a:srcRect t="74502" b="2289"/>
          <a:stretch>
            <a:fillRect/>
          </a:stretch>
        </p:blipFill>
        <p:spPr>
          <a:xfrm>
            <a:off x="919480" y="1037590"/>
            <a:ext cx="9514840" cy="1139825"/>
          </a:xfrm>
          <a:prstGeom prst="rect">
            <a:avLst/>
          </a:prstGeom>
        </p:spPr>
      </p:pic>
      <p:sp>
        <p:nvSpPr>
          <p:cNvPr id="19" name="对话气泡: 圆角矩形 18"/>
          <p:cNvSpPr/>
          <p:nvPr/>
        </p:nvSpPr>
        <p:spPr>
          <a:xfrm>
            <a:off x="4323715" y="2498090"/>
            <a:ext cx="2705735" cy="699770"/>
          </a:xfrm>
          <a:prstGeom prst="wedgeRoundRectCallout">
            <a:avLst>
              <a:gd name="adj1" fmla="val -38512"/>
              <a:gd name="adj2" fmla="val -7921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rPr>
              <a:t>编译：</a:t>
            </a:r>
            <a:r>
              <a:rPr lang="zh-CN" altLang="en-US" sz="1200" dirty="0">
                <a:solidFill>
                  <a:schemeClr val="tx1"/>
                </a:solidFill>
              </a:rPr>
              <a:t>就是把文本形式</a:t>
            </a:r>
            <a:r>
              <a:rPr lang="zh-CN" altLang="en-US" sz="1200" b="1" dirty="0">
                <a:solidFill>
                  <a:schemeClr val="accent1"/>
                </a:solidFill>
              </a:rPr>
              <a:t>源代码</a:t>
            </a:r>
            <a:r>
              <a:rPr lang="zh-CN" altLang="en-US" sz="1200" dirty="0">
                <a:solidFill>
                  <a:schemeClr val="tx1"/>
                </a:solidFill>
              </a:rPr>
              <a:t>翻译为机器语言形式的</a:t>
            </a:r>
            <a:r>
              <a:rPr lang="zh-CN" altLang="en-US" sz="1200" b="1" dirty="0">
                <a:solidFill>
                  <a:schemeClr val="accent1"/>
                </a:solidFill>
              </a:rPr>
              <a:t>目标文件</a:t>
            </a:r>
            <a:r>
              <a:rPr lang="zh-CN" altLang="en-US" sz="1200" dirty="0">
                <a:solidFill>
                  <a:schemeClr val="tx1"/>
                </a:solidFill>
              </a:rPr>
              <a:t>的过程。</a:t>
            </a:r>
          </a:p>
        </p:txBody>
      </p:sp>
      <p:sp>
        <p:nvSpPr>
          <p:cNvPr id="20" name="对话气泡: 圆角矩形 19"/>
          <p:cNvSpPr/>
          <p:nvPr/>
        </p:nvSpPr>
        <p:spPr>
          <a:xfrm>
            <a:off x="8450580" y="2498090"/>
            <a:ext cx="2830830" cy="699770"/>
          </a:xfrm>
          <a:prstGeom prst="wedgeRoundRectCallout">
            <a:avLst>
              <a:gd name="adj1" fmla="val -47336"/>
              <a:gd name="adj2" fmla="val -79218"/>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rPr>
              <a:t>链接：</a:t>
            </a:r>
            <a:r>
              <a:rPr lang="zh-CN" altLang="en-US" sz="1200" dirty="0">
                <a:solidFill>
                  <a:schemeClr val="tx1"/>
                </a:solidFill>
              </a:rPr>
              <a:t>是把</a:t>
            </a:r>
            <a:r>
              <a:rPr lang="zh-CN" altLang="en-US" sz="1200" b="1" dirty="0">
                <a:solidFill>
                  <a:schemeClr val="accent1"/>
                </a:solidFill>
              </a:rPr>
              <a:t>目标文件</a:t>
            </a:r>
            <a:r>
              <a:rPr lang="zh-CN" altLang="en-US" sz="1200" dirty="0">
                <a:solidFill>
                  <a:schemeClr val="tx1"/>
                </a:solidFill>
              </a:rPr>
              <a:t>、</a:t>
            </a:r>
            <a:r>
              <a:rPr lang="zh-CN" altLang="en-US" sz="1200" b="1" dirty="0">
                <a:solidFill>
                  <a:schemeClr val="accent1"/>
                </a:solidFill>
              </a:rPr>
              <a:t>操作系统的启动代码</a:t>
            </a:r>
            <a:r>
              <a:rPr lang="zh-CN" altLang="en-US" sz="1200" dirty="0">
                <a:solidFill>
                  <a:schemeClr val="tx1"/>
                </a:solidFill>
              </a:rPr>
              <a:t>和用到的</a:t>
            </a:r>
            <a:r>
              <a:rPr lang="zh-CN" altLang="en-US" sz="1200" b="1" dirty="0">
                <a:solidFill>
                  <a:schemeClr val="accent1"/>
                </a:solidFill>
              </a:rPr>
              <a:t>库文件</a:t>
            </a:r>
            <a:r>
              <a:rPr lang="zh-CN" altLang="en-US" sz="1200" dirty="0">
                <a:solidFill>
                  <a:schemeClr val="tx1"/>
                </a:solidFill>
              </a:rPr>
              <a:t>进行组织形成最终生成可加载、可执行代码的过程。</a:t>
            </a:r>
          </a:p>
        </p:txBody>
      </p:sp>
      <p:sp>
        <p:nvSpPr>
          <p:cNvPr id="2" name="文本框 1"/>
          <p:cNvSpPr txBox="1"/>
          <p:nvPr/>
        </p:nvSpPr>
        <p:spPr>
          <a:xfrm>
            <a:off x="8428990" y="3673475"/>
            <a:ext cx="2779395" cy="1708150"/>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zh-CN" altLang="en-US" sz="1200" b="1" dirty="0">
                <a:solidFill>
                  <a:srgbClr val="FF0000"/>
                </a:solidFill>
                <a:sym typeface="+mn-ea"/>
              </a:rPr>
              <a:t>可重定位文件</a:t>
            </a:r>
            <a:r>
              <a:rPr lang="zh-CN" altLang="en-US" sz="1200" dirty="0">
                <a:solidFill>
                  <a:schemeClr val="tx1"/>
                </a:solidFill>
                <a:sym typeface="+mn-ea"/>
              </a:rPr>
              <a:t>：用于与其它目标文件进行连接以构建可执行文件或动态链接库</a:t>
            </a:r>
          </a:p>
          <a:p>
            <a:pPr algn="ctr"/>
            <a:endParaRPr lang="zh-CN" altLang="en-US" sz="1200"/>
          </a:p>
          <a:p>
            <a:pPr algn="l"/>
            <a:r>
              <a:rPr lang="zh-CN" altLang="en-US" sz="1200" b="1" dirty="0">
                <a:solidFill>
                  <a:srgbClr val="FF0000"/>
                </a:solidFill>
                <a:sym typeface="+mn-ea"/>
              </a:rPr>
              <a:t>可执行文件</a:t>
            </a:r>
            <a:r>
              <a:rPr lang="zh-CN" altLang="en-US" sz="1200" dirty="0">
                <a:solidFill>
                  <a:schemeClr val="tx1"/>
                </a:solidFill>
                <a:sym typeface="+mn-ea"/>
              </a:rPr>
              <a:t>：包含代码和数据，是可以直接运行的程序</a:t>
            </a:r>
          </a:p>
          <a:p>
            <a:pPr algn="l"/>
            <a:endParaRPr lang="zh-CN" altLang="en-US" sz="1200" dirty="0">
              <a:solidFill>
                <a:schemeClr val="tx1"/>
              </a:solidFill>
              <a:sym typeface="+mn-ea"/>
            </a:endParaRPr>
          </a:p>
          <a:p>
            <a:pPr algn="l"/>
            <a:r>
              <a:rPr lang="zh-CN" altLang="en-US" sz="1200" b="1" dirty="0">
                <a:solidFill>
                  <a:srgbClr val="FF0000"/>
                </a:solidFill>
                <a:sym typeface="+mn-ea"/>
              </a:rPr>
              <a:t>共享目标文件</a:t>
            </a:r>
            <a:r>
              <a:rPr lang="zh-CN" altLang="en-US" sz="1200" dirty="0">
                <a:solidFill>
                  <a:schemeClr val="tx1"/>
                </a:solidFill>
                <a:sym typeface="+mn-ea"/>
              </a:rPr>
              <a:t>：即动态连接库文件。包含了代码和数据，这些数据是在链接时被链接器和运行时动态链接器使用的</a:t>
            </a:r>
            <a:endParaRPr lang="zh-CN" altLang="en-US" sz="1200" dirty="0">
              <a:solidFill>
                <a:schemeClr val="tx1"/>
              </a:solidFill>
            </a:endParaRPr>
          </a:p>
          <a:p>
            <a:pPr algn="l"/>
            <a:endParaRPr lang="zh-CN" altLang="en-US" sz="1200" dirty="0">
              <a:solidFill>
                <a:schemeClr val="tx1"/>
              </a:solidFill>
            </a:endParaRPr>
          </a:p>
          <a:p>
            <a:pPr algn="ctr"/>
            <a:endParaRPr lang="zh-CN" altLang="en-US" sz="1200"/>
          </a:p>
        </p:txBody>
      </p:sp>
      <p:sp>
        <p:nvSpPr>
          <p:cNvPr id="4" name="文本框 3"/>
          <p:cNvSpPr txBox="1"/>
          <p:nvPr/>
        </p:nvSpPr>
        <p:spPr>
          <a:xfrm>
            <a:off x="919480" y="5904230"/>
            <a:ext cx="7887970" cy="706755"/>
          </a:xfrm>
          <a:prstGeom prst="rect">
            <a:avLst/>
          </a:prstGeom>
          <a:noFill/>
        </p:spPr>
        <p:txBody>
          <a:bodyPr wrap="square" rtlCol="0" anchor="t">
            <a:spAutoFit/>
          </a:bodyPr>
          <a:lstStyle/>
          <a:p>
            <a:r>
              <a:rPr lang="en-US" altLang="zh-CN" sz="2000" dirty="0">
                <a:sym typeface="+mn-ea"/>
              </a:rPr>
              <a:t>ELF</a:t>
            </a:r>
            <a:r>
              <a:rPr lang="zh-CN" altLang="en-US" sz="2000" dirty="0">
                <a:sym typeface="+mn-ea"/>
              </a:rPr>
              <a:t>定义：</a:t>
            </a:r>
            <a:r>
              <a:rPr lang="en-US" altLang="zh-CN" sz="2000" dirty="0">
                <a:sym typeface="+mn-ea"/>
              </a:rPr>
              <a:t>ELF(Executable and Linking Format)</a:t>
            </a:r>
            <a:r>
              <a:rPr lang="zh-CN" altLang="en-US" sz="2000" dirty="0">
                <a:sym typeface="+mn-ea"/>
              </a:rPr>
              <a:t>，即</a:t>
            </a:r>
            <a:r>
              <a:rPr lang="en-US" altLang="zh-CN" sz="2000" dirty="0">
                <a:sym typeface="+mn-ea"/>
              </a:rPr>
              <a:t>“</a:t>
            </a:r>
            <a:r>
              <a:rPr lang="zh-CN" altLang="en-US" sz="2000" b="1" dirty="0">
                <a:solidFill>
                  <a:srgbClr val="FF0000"/>
                </a:solidFill>
                <a:sym typeface="+mn-ea"/>
              </a:rPr>
              <a:t>可执行可连接格式</a:t>
            </a:r>
            <a:r>
              <a:rPr lang="en-US" altLang="zh-CN" sz="2000" dirty="0">
                <a:sym typeface="+mn-ea"/>
              </a:rPr>
              <a:t>”</a:t>
            </a:r>
            <a:r>
              <a:rPr lang="zh-CN" altLang="en-US" sz="2000" dirty="0">
                <a:sym typeface="+mn-ea"/>
              </a:rPr>
              <a:t>。是鸿蒙的主要</a:t>
            </a:r>
            <a:r>
              <a:rPr lang="zh-CN" altLang="en-US" sz="2000" b="1" dirty="0">
                <a:solidFill>
                  <a:srgbClr val="FF0000"/>
                </a:solidFill>
                <a:sym typeface="+mn-ea"/>
              </a:rPr>
              <a:t>可执行文件格式</a:t>
            </a: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P spid="2" grpId="0" animBg="1"/>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3277" y="786976"/>
            <a:ext cx="5467249" cy="5361576"/>
          </a:xfrm>
          <a:prstGeom prst="rect">
            <a:avLst/>
          </a:prstGeom>
        </p:spPr>
      </p:pic>
      <p:sp>
        <p:nvSpPr>
          <p:cNvPr id="4" name="文本框 3"/>
          <p:cNvSpPr txBox="1"/>
          <p:nvPr/>
        </p:nvSpPr>
        <p:spPr>
          <a:xfrm>
            <a:off x="0" y="0"/>
            <a:ext cx="4593289" cy="461665"/>
          </a:xfrm>
          <a:prstGeom prst="rect">
            <a:avLst/>
          </a:prstGeom>
          <a:noFill/>
        </p:spPr>
        <p:txBody>
          <a:bodyPr wrap="square" rtlCol="0">
            <a:spAutoFit/>
          </a:bodyPr>
          <a:lstStyle/>
          <a:p>
            <a:r>
              <a:rPr lang="en-US" altLang="zh-CN" sz="2400" dirty="0"/>
              <a:t>OsReadEhdr——</a:t>
            </a:r>
            <a:r>
              <a:rPr lang="zh-CN" altLang="en-US" sz="2400" dirty="0"/>
              <a:t>读</a:t>
            </a:r>
            <a:r>
              <a:rPr lang="en-US" altLang="zh-CN" sz="2400" dirty="0"/>
              <a:t>ELF</a:t>
            </a:r>
            <a:r>
              <a:rPr lang="zh-CN" altLang="en-US" sz="2400" dirty="0"/>
              <a:t>头信息</a:t>
            </a:r>
            <a:endParaRPr lang="en-US" altLang="zh-CN" sz="2400" dirty="0"/>
          </a:p>
        </p:txBody>
      </p:sp>
      <p:pic>
        <p:nvPicPr>
          <p:cNvPr id="6" name="图片 5"/>
          <p:cNvPicPr>
            <a:picLocks noChangeAspect="1"/>
          </p:cNvPicPr>
          <p:nvPr/>
        </p:nvPicPr>
        <p:blipFill>
          <a:blip r:embed="rId4"/>
          <a:stretch>
            <a:fillRect/>
          </a:stretch>
        </p:blipFill>
        <p:spPr>
          <a:xfrm>
            <a:off x="5694750" y="884913"/>
            <a:ext cx="6385738" cy="3559554"/>
          </a:xfrm>
          <a:prstGeom prst="rect">
            <a:avLst/>
          </a:prstGeom>
        </p:spPr>
      </p:pic>
      <p:sp>
        <p:nvSpPr>
          <p:cNvPr id="7" name="矩形 6"/>
          <p:cNvSpPr/>
          <p:nvPr/>
        </p:nvSpPr>
        <p:spPr>
          <a:xfrm>
            <a:off x="511496" y="4277709"/>
            <a:ext cx="634132" cy="1667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a:stCxn id="7" idx="3"/>
          </p:cNvCxnSpPr>
          <p:nvPr/>
        </p:nvCxnSpPr>
        <p:spPr>
          <a:xfrm flipV="1">
            <a:off x="1145628" y="1074897"/>
            <a:ext cx="5210567" cy="32861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856441" y="1357451"/>
            <a:ext cx="3934330" cy="4566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custDataLst>
              <p:tags r:id="rId1"/>
            </p:custDataLst>
          </p:nvPr>
        </p:nvPicPr>
        <p:blipFill>
          <a:blip r:embed="rId5"/>
          <a:stretch>
            <a:fillRect/>
          </a:stretch>
        </p:blipFill>
        <p:spPr>
          <a:xfrm>
            <a:off x="4186783" y="54595"/>
            <a:ext cx="7163800" cy="3524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1"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4"/>
          <a:stretch>
            <a:fillRect/>
          </a:stretch>
        </p:blipFill>
        <p:spPr>
          <a:xfrm>
            <a:off x="0" y="786976"/>
            <a:ext cx="4961093" cy="4865203"/>
          </a:xfrm>
          <a:prstGeom prst="rect">
            <a:avLst/>
          </a:prstGeom>
        </p:spPr>
      </p:pic>
      <p:sp>
        <p:nvSpPr>
          <p:cNvPr id="5" name="文本框 4"/>
          <p:cNvSpPr txBox="1"/>
          <p:nvPr/>
        </p:nvSpPr>
        <p:spPr>
          <a:xfrm>
            <a:off x="0" y="0"/>
            <a:ext cx="4593289" cy="461665"/>
          </a:xfrm>
          <a:prstGeom prst="rect">
            <a:avLst/>
          </a:prstGeom>
          <a:noFill/>
        </p:spPr>
        <p:txBody>
          <a:bodyPr wrap="square" rtlCol="0">
            <a:spAutoFit/>
          </a:bodyPr>
          <a:lstStyle/>
          <a:p>
            <a:r>
              <a:rPr lang="en-US" altLang="zh-CN" sz="2400" dirty="0"/>
              <a:t>OsReadEhdr——</a:t>
            </a:r>
            <a:r>
              <a:rPr lang="zh-CN" altLang="en-US" sz="2400" dirty="0"/>
              <a:t>读</a:t>
            </a:r>
            <a:r>
              <a:rPr lang="en-US" altLang="zh-CN" sz="2400" dirty="0"/>
              <a:t>ELF</a:t>
            </a:r>
            <a:r>
              <a:rPr lang="zh-CN" altLang="en-US" sz="2400" dirty="0"/>
              <a:t>头信息</a:t>
            </a:r>
            <a:endParaRPr lang="en-US" altLang="zh-CN" sz="2400" dirty="0"/>
          </a:p>
        </p:txBody>
      </p:sp>
      <p:pic>
        <p:nvPicPr>
          <p:cNvPr id="9" name="图片 8"/>
          <p:cNvPicPr>
            <a:picLocks noChangeAspect="1"/>
          </p:cNvPicPr>
          <p:nvPr/>
        </p:nvPicPr>
        <p:blipFill>
          <a:blip r:embed="rId5"/>
          <a:stretch>
            <a:fillRect/>
          </a:stretch>
        </p:blipFill>
        <p:spPr>
          <a:xfrm>
            <a:off x="4715548" y="741931"/>
            <a:ext cx="7432885" cy="3792647"/>
          </a:xfrm>
          <a:prstGeom prst="rect">
            <a:avLst/>
          </a:prstGeom>
        </p:spPr>
      </p:pic>
      <p:sp>
        <p:nvSpPr>
          <p:cNvPr id="10" name="矩形 9"/>
          <p:cNvSpPr/>
          <p:nvPr/>
        </p:nvSpPr>
        <p:spPr>
          <a:xfrm>
            <a:off x="373041" y="4579623"/>
            <a:ext cx="709525" cy="2446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stCxn id="10" idx="3"/>
          </p:cNvCxnSpPr>
          <p:nvPr/>
        </p:nvCxnSpPr>
        <p:spPr>
          <a:xfrm flipV="1">
            <a:off x="1082566" y="962361"/>
            <a:ext cx="4828562" cy="373957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445404" y="1174669"/>
            <a:ext cx="1583473" cy="1408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967395" y="1662940"/>
            <a:ext cx="3477688" cy="2299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877034" y="2123751"/>
            <a:ext cx="3122000" cy="2817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911128" y="2647390"/>
            <a:ext cx="3533956" cy="2281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838652" y="3123897"/>
            <a:ext cx="4558194" cy="2269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838652" y="3646451"/>
            <a:ext cx="2700409" cy="2817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9502967" y="962361"/>
            <a:ext cx="2413029" cy="338554"/>
          </a:xfrm>
          <a:prstGeom prst="rect">
            <a:avLst/>
          </a:prstGeom>
          <a:noFill/>
        </p:spPr>
        <p:txBody>
          <a:bodyPr wrap="square" rtlCol="0">
            <a:spAutoFit/>
          </a:bodyPr>
          <a:lstStyle/>
          <a:p>
            <a:r>
              <a:rPr lang="zh-CN" altLang="en-US" sz="1600" dirty="0">
                <a:solidFill>
                  <a:srgbClr val="FF0000"/>
                </a:solidFill>
              </a:rPr>
              <a:t>检查是否为</a:t>
            </a:r>
            <a:r>
              <a:rPr lang="en-US" altLang="zh-CN" sz="1600" dirty="0">
                <a:solidFill>
                  <a:srgbClr val="FF0000"/>
                </a:solidFill>
              </a:rPr>
              <a:t>ELF</a:t>
            </a:r>
            <a:r>
              <a:rPr lang="zh-CN" altLang="en-US" sz="1600" dirty="0">
                <a:solidFill>
                  <a:srgbClr val="FF0000"/>
                </a:solidFill>
              </a:rPr>
              <a:t>文件</a:t>
            </a:r>
          </a:p>
        </p:txBody>
      </p:sp>
      <p:sp>
        <p:nvSpPr>
          <p:cNvPr id="23" name="文本框 22"/>
          <p:cNvSpPr txBox="1"/>
          <p:nvPr/>
        </p:nvSpPr>
        <p:spPr>
          <a:xfrm>
            <a:off x="9619185" y="1228957"/>
            <a:ext cx="2413029" cy="584775"/>
          </a:xfrm>
          <a:prstGeom prst="rect">
            <a:avLst/>
          </a:prstGeom>
          <a:noFill/>
        </p:spPr>
        <p:txBody>
          <a:bodyPr wrap="square" rtlCol="0">
            <a:spAutoFit/>
          </a:bodyPr>
          <a:lstStyle/>
          <a:p>
            <a:r>
              <a:rPr lang="zh-CN" altLang="en-US" sz="1600" dirty="0">
                <a:solidFill>
                  <a:srgbClr val="FF0000"/>
                </a:solidFill>
              </a:rPr>
              <a:t>检查是否为可执行文件或者可共享文件</a:t>
            </a:r>
          </a:p>
        </p:txBody>
      </p:sp>
      <p:sp>
        <p:nvSpPr>
          <p:cNvPr id="24" name="文本框 23"/>
          <p:cNvSpPr txBox="1"/>
          <p:nvPr/>
        </p:nvSpPr>
        <p:spPr>
          <a:xfrm>
            <a:off x="8539061" y="3941946"/>
            <a:ext cx="2413029" cy="338554"/>
          </a:xfrm>
          <a:prstGeom prst="rect">
            <a:avLst/>
          </a:prstGeom>
          <a:noFill/>
        </p:spPr>
        <p:txBody>
          <a:bodyPr wrap="square" rtlCol="0">
            <a:spAutoFit/>
          </a:bodyPr>
          <a:lstStyle/>
          <a:p>
            <a:r>
              <a:rPr lang="zh-CN" altLang="en-US" sz="1600" dirty="0">
                <a:solidFill>
                  <a:srgbClr val="FF0000"/>
                </a:solidFill>
              </a:rPr>
              <a:t>检查</a:t>
            </a:r>
            <a:r>
              <a:rPr lang="en-US" altLang="zh-CN" sz="1600" dirty="0" err="1">
                <a:solidFill>
                  <a:srgbClr val="FF0000"/>
                </a:solidFill>
              </a:rPr>
              <a:t>cpu</a:t>
            </a:r>
            <a:r>
              <a:rPr lang="zh-CN" altLang="en-US" sz="1600" dirty="0">
                <a:solidFill>
                  <a:srgbClr val="FF0000"/>
                </a:solidFill>
              </a:rPr>
              <a:t>架构</a:t>
            </a:r>
          </a:p>
        </p:txBody>
      </p:sp>
      <p:sp>
        <p:nvSpPr>
          <p:cNvPr id="26" name="文本框 25"/>
          <p:cNvSpPr txBox="1"/>
          <p:nvPr/>
        </p:nvSpPr>
        <p:spPr>
          <a:xfrm>
            <a:off x="10492042" y="1816393"/>
            <a:ext cx="1540172" cy="830997"/>
          </a:xfrm>
          <a:prstGeom prst="rect">
            <a:avLst/>
          </a:prstGeom>
          <a:noFill/>
        </p:spPr>
        <p:txBody>
          <a:bodyPr wrap="square" rtlCol="0">
            <a:spAutoFit/>
          </a:bodyPr>
          <a:lstStyle/>
          <a:p>
            <a:r>
              <a:rPr lang="zh-CN" altLang="en-US" sz="1600" dirty="0">
                <a:solidFill>
                  <a:srgbClr val="FF0000"/>
                </a:solidFill>
              </a:rPr>
              <a:t>检查</a:t>
            </a:r>
            <a:r>
              <a:rPr lang="en-US" altLang="zh-CN" sz="1600" dirty="0">
                <a:solidFill>
                  <a:srgbClr val="FF0000"/>
                </a:solidFill>
              </a:rPr>
              <a:t>program header</a:t>
            </a:r>
            <a:r>
              <a:rPr lang="zh-CN" altLang="en-US" sz="1600" dirty="0">
                <a:solidFill>
                  <a:srgbClr val="FF0000"/>
                </a:solidFill>
              </a:rPr>
              <a:t>的数量是否超出限制</a:t>
            </a:r>
          </a:p>
        </p:txBody>
      </p:sp>
      <p:sp>
        <p:nvSpPr>
          <p:cNvPr id="27" name="文本框 26"/>
          <p:cNvSpPr txBox="1"/>
          <p:nvPr/>
        </p:nvSpPr>
        <p:spPr>
          <a:xfrm>
            <a:off x="9363419" y="2785343"/>
            <a:ext cx="2924559" cy="338554"/>
          </a:xfrm>
          <a:prstGeom prst="rect">
            <a:avLst/>
          </a:prstGeom>
          <a:noFill/>
        </p:spPr>
        <p:txBody>
          <a:bodyPr wrap="square" rtlCol="0">
            <a:spAutoFit/>
          </a:bodyPr>
          <a:lstStyle/>
          <a:p>
            <a:r>
              <a:rPr lang="zh-CN" altLang="en-US" sz="1600" dirty="0">
                <a:solidFill>
                  <a:srgbClr val="FF0000"/>
                </a:solidFill>
              </a:rPr>
              <a:t>检查偏移量是否有效</a:t>
            </a:r>
          </a:p>
        </p:txBody>
      </p:sp>
      <p:sp>
        <p:nvSpPr>
          <p:cNvPr id="28" name="文本框 27"/>
          <p:cNvSpPr txBox="1"/>
          <p:nvPr/>
        </p:nvSpPr>
        <p:spPr>
          <a:xfrm>
            <a:off x="9512889" y="3305785"/>
            <a:ext cx="2924559" cy="338554"/>
          </a:xfrm>
          <a:prstGeom prst="rect">
            <a:avLst/>
          </a:prstGeom>
          <a:noFill/>
        </p:spPr>
        <p:txBody>
          <a:bodyPr wrap="square" rtlCol="0">
            <a:spAutoFit/>
          </a:bodyPr>
          <a:lstStyle/>
          <a:p>
            <a:r>
              <a:rPr lang="zh-CN" altLang="en-US" sz="1600" dirty="0">
                <a:solidFill>
                  <a:srgbClr val="FF0000"/>
                </a:solidFill>
              </a:rPr>
              <a:t>检查入口是否有效</a:t>
            </a:r>
          </a:p>
        </p:txBody>
      </p:sp>
      <p:pic>
        <p:nvPicPr>
          <p:cNvPr id="3" name="图片 2"/>
          <p:cNvPicPr>
            <a:picLocks noChangeAspect="1"/>
          </p:cNvPicPr>
          <p:nvPr>
            <p:custDataLst>
              <p:tags r:id="rId1"/>
            </p:custDataLst>
          </p:nvPr>
        </p:nvPicPr>
        <p:blipFill>
          <a:blip r:embed="rId6"/>
          <a:stretch>
            <a:fillRect/>
          </a:stretch>
        </p:blipFill>
        <p:spPr>
          <a:xfrm>
            <a:off x="4186783" y="54595"/>
            <a:ext cx="7163800" cy="3524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5" grpId="0" bldLvl="0" animBg="1"/>
      <p:bldP spid="16" grpId="0" bldLvl="0" animBg="1"/>
      <p:bldP spid="17" grpId="0" bldLvl="0" animBg="1"/>
      <p:bldP spid="19" grpId="0" bldLvl="0" animBg="1"/>
      <p:bldP spid="20" grpId="0" bldLvl="0" animBg="1"/>
      <p:bldP spid="21" grpId="0" bldLvl="0" animBg="1"/>
      <p:bldP spid="22" grpId="0"/>
      <p:bldP spid="23" grpId="0"/>
      <p:bldP spid="24" grpId="0"/>
      <p:bldP spid="26" grpId="0"/>
      <p:bldP spid="27" grpId="0"/>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142" y="0"/>
            <a:ext cx="5567594" cy="6858000"/>
          </a:xfrm>
          <a:prstGeom prst="rect">
            <a:avLst/>
          </a:prstGeom>
        </p:spPr>
      </p:pic>
      <p:pic>
        <p:nvPicPr>
          <p:cNvPr id="8" name="图片 7"/>
          <p:cNvPicPr>
            <a:picLocks noChangeAspect="1"/>
          </p:cNvPicPr>
          <p:nvPr/>
        </p:nvPicPr>
        <p:blipFill>
          <a:blip r:embed="rId3"/>
          <a:stretch>
            <a:fillRect/>
          </a:stretch>
        </p:blipFill>
        <p:spPr>
          <a:xfrm>
            <a:off x="5832088" y="434898"/>
            <a:ext cx="6219174" cy="4850780"/>
          </a:xfrm>
          <a:prstGeom prst="rect">
            <a:avLst/>
          </a:prstGeom>
        </p:spPr>
      </p:pic>
      <p:sp>
        <p:nvSpPr>
          <p:cNvPr id="9" name="矩形 8"/>
          <p:cNvSpPr/>
          <p:nvPr/>
        </p:nvSpPr>
        <p:spPr>
          <a:xfrm>
            <a:off x="254476" y="1756978"/>
            <a:ext cx="3838022" cy="7136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010508" y="1785517"/>
            <a:ext cx="5218770" cy="6851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9" idx="3"/>
            <a:endCxn id="4" idx="1"/>
          </p:cNvCxnSpPr>
          <p:nvPr/>
        </p:nvCxnSpPr>
        <p:spPr>
          <a:xfrm>
            <a:off x="4092498" y="2113817"/>
            <a:ext cx="1918010" cy="142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6852518" y="1990498"/>
            <a:ext cx="4961773" cy="2137657"/>
          </a:xfrm>
          <a:prstGeom prst="rect">
            <a:avLst/>
          </a:prstGeom>
        </p:spPr>
      </p:pic>
      <p:pic>
        <p:nvPicPr>
          <p:cNvPr id="5" name="图片 4"/>
          <p:cNvPicPr>
            <a:picLocks noChangeAspect="1"/>
          </p:cNvPicPr>
          <p:nvPr/>
        </p:nvPicPr>
        <p:blipFill>
          <a:blip r:embed="rId4"/>
          <a:stretch>
            <a:fillRect/>
          </a:stretch>
        </p:blipFill>
        <p:spPr>
          <a:xfrm>
            <a:off x="6820996" y="873347"/>
            <a:ext cx="5371004" cy="1158813"/>
          </a:xfrm>
          <a:prstGeom prst="rect">
            <a:avLst/>
          </a:prstGeom>
        </p:spPr>
      </p:pic>
      <p:sp>
        <p:nvSpPr>
          <p:cNvPr id="2" name="文本框 1"/>
          <p:cNvSpPr txBox="1"/>
          <p:nvPr/>
        </p:nvSpPr>
        <p:spPr>
          <a:xfrm>
            <a:off x="0" y="0"/>
            <a:ext cx="9048997" cy="461665"/>
          </a:xfrm>
          <a:prstGeom prst="rect">
            <a:avLst/>
          </a:prstGeom>
          <a:noFill/>
        </p:spPr>
        <p:txBody>
          <a:bodyPr wrap="square" rtlCol="0">
            <a:spAutoFit/>
          </a:bodyPr>
          <a:lstStyle/>
          <a:p>
            <a:r>
              <a:rPr lang="en-US" altLang="zh-CN" sz="2400" dirty="0"/>
              <a:t>OsReadPhdrs——</a:t>
            </a:r>
            <a:r>
              <a:rPr lang="zh-CN" altLang="en-US" sz="2400" dirty="0"/>
              <a:t>读</a:t>
            </a:r>
            <a:r>
              <a:rPr lang="en-US" altLang="zh-CN" sz="2400" dirty="0"/>
              <a:t>ELF</a:t>
            </a:r>
            <a:r>
              <a:rPr lang="zh-CN" altLang="en-US" sz="2400" dirty="0"/>
              <a:t>程序头信息，构建进程映像所需信息</a:t>
            </a:r>
            <a:endParaRPr lang="en-US" altLang="zh-CN" sz="2400" dirty="0"/>
          </a:p>
        </p:txBody>
      </p:sp>
      <p:pic>
        <p:nvPicPr>
          <p:cNvPr id="6" name="图片 5"/>
          <p:cNvPicPr>
            <a:picLocks noChangeAspect="1"/>
          </p:cNvPicPr>
          <p:nvPr/>
        </p:nvPicPr>
        <p:blipFill>
          <a:blip r:embed="rId5"/>
          <a:stretch>
            <a:fillRect/>
          </a:stretch>
        </p:blipFill>
        <p:spPr>
          <a:xfrm>
            <a:off x="38168" y="943987"/>
            <a:ext cx="6804689" cy="5628627"/>
          </a:xfrm>
          <a:prstGeom prst="rect">
            <a:avLst/>
          </a:prstGeom>
        </p:spPr>
      </p:pic>
      <p:sp>
        <p:nvSpPr>
          <p:cNvPr id="7" name="矩形 6"/>
          <p:cNvSpPr/>
          <p:nvPr/>
        </p:nvSpPr>
        <p:spPr>
          <a:xfrm>
            <a:off x="273701" y="1795345"/>
            <a:ext cx="5217855" cy="18552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501217" y="1693914"/>
            <a:ext cx="1422143" cy="1569660"/>
          </a:xfrm>
          <a:prstGeom prst="rect">
            <a:avLst/>
          </a:prstGeom>
          <a:noFill/>
        </p:spPr>
        <p:txBody>
          <a:bodyPr wrap="square" rtlCol="0">
            <a:spAutoFit/>
          </a:bodyPr>
          <a:lstStyle/>
          <a:p>
            <a:r>
              <a:rPr lang="zh-CN" altLang="en-US" sz="1600" dirty="0">
                <a:solidFill>
                  <a:srgbClr val="FF0000"/>
                </a:solidFill>
              </a:rPr>
              <a:t>为</a:t>
            </a:r>
            <a:r>
              <a:rPr lang="en-US" altLang="zh-CN" sz="1600" dirty="0">
                <a:solidFill>
                  <a:srgbClr val="FF0000"/>
                </a:solidFill>
              </a:rPr>
              <a:t>Program header table(</a:t>
            </a:r>
            <a:r>
              <a:rPr lang="zh-CN" altLang="en-US" sz="1600" dirty="0">
                <a:solidFill>
                  <a:srgbClr val="FF0000"/>
                </a:solidFill>
              </a:rPr>
              <a:t>段头</a:t>
            </a:r>
            <a:r>
              <a:rPr lang="en-US" altLang="zh-CN" sz="1600" dirty="0">
                <a:solidFill>
                  <a:srgbClr val="FF0000"/>
                </a:solidFill>
              </a:rPr>
              <a:t>)</a:t>
            </a:r>
            <a:r>
              <a:rPr lang="zh-CN" altLang="en-US" sz="1600" dirty="0">
                <a:solidFill>
                  <a:srgbClr val="FF0000"/>
                </a:solidFill>
              </a:rPr>
              <a:t>分配空间：</a:t>
            </a:r>
            <a:r>
              <a:rPr lang="en-US" altLang="zh-CN" sz="1600" dirty="0">
                <a:solidFill>
                  <a:srgbClr val="FF0000"/>
                </a:solidFill>
              </a:rPr>
              <a:t>size=</a:t>
            </a:r>
            <a:r>
              <a:rPr lang="zh-CN" altLang="en-US" sz="1600" dirty="0">
                <a:solidFill>
                  <a:srgbClr val="FF0000"/>
                </a:solidFill>
              </a:rPr>
              <a:t>表项个数</a:t>
            </a:r>
            <a:r>
              <a:rPr lang="en-US" altLang="zh-CN" sz="1600" dirty="0">
                <a:solidFill>
                  <a:srgbClr val="FF0000"/>
                </a:solidFill>
              </a:rPr>
              <a:t>*</a:t>
            </a:r>
            <a:r>
              <a:rPr lang="zh-CN" altLang="en-US" sz="1600" dirty="0">
                <a:solidFill>
                  <a:srgbClr val="FF0000"/>
                </a:solidFill>
              </a:rPr>
              <a:t>表项大小</a:t>
            </a:r>
          </a:p>
        </p:txBody>
      </p:sp>
      <p:sp>
        <p:nvSpPr>
          <p:cNvPr id="9" name="矩形 8"/>
          <p:cNvSpPr/>
          <p:nvPr/>
        </p:nvSpPr>
        <p:spPr>
          <a:xfrm>
            <a:off x="273701" y="3650563"/>
            <a:ext cx="6466792" cy="8513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781088" y="4013501"/>
            <a:ext cx="2100421" cy="829945"/>
          </a:xfrm>
          <a:prstGeom prst="rect">
            <a:avLst/>
          </a:prstGeom>
          <a:noFill/>
        </p:spPr>
        <p:txBody>
          <a:bodyPr wrap="square" rtlCol="0">
            <a:spAutoFit/>
          </a:bodyPr>
          <a:lstStyle/>
          <a:p>
            <a:r>
              <a:rPr lang="zh-CN" altLang="en-US" sz="1600" dirty="0">
                <a:solidFill>
                  <a:srgbClr val="FF0000"/>
                </a:solidFill>
              </a:rPr>
              <a:t>申请内存，并将地址赋值给</a:t>
            </a:r>
            <a:r>
              <a:rPr lang="en-US" altLang="zh-CN" sz="1600" dirty="0" err="1">
                <a:solidFill>
                  <a:srgbClr val="FF0000"/>
                </a:solidFill>
              </a:rPr>
              <a:t>elfInfo</a:t>
            </a:r>
            <a:r>
              <a:rPr lang="en-US" altLang="zh-CN" sz="1600" dirty="0">
                <a:solidFill>
                  <a:srgbClr val="FF0000"/>
                </a:solidFill>
              </a:rPr>
              <a:t>-&gt;</a:t>
            </a:r>
            <a:r>
              <a:rPr lang="en-US" altLang="zh-CN" sz="1600" dirty="0" err="1">
                <a:solidFill>
                  <a:srgbClr val="FF0000"/>
                </a:solidFill>
              </a:rPr>
              <a:t>elfPhdr</a:t>
            </a:r>
            <a:r>
              <a:rPr lang="zh-CN" altLang="en-US" sz="1600" dirty="0">
                <a:solidFill>
                  <a:srgbClr val="FF0000"/>
                </a:solidFill>
              </a:rPr>
              <a:t>指针</a:t>
            </a:r>
          </a:p>
        </p:txBody>
      </p:sp>
      <p:sp>
        <p:nvSpPr>
          <p:cNvPr id="11" name="矩形 10"/>
          <p:cNvSpPr/>
          <p:nvPr/>
        </p:nvSpPr>
        <p:spPr>
          <a:xfrm>
            <a:off x="257394" y="4614024"/>
            <a:ext cx="5838606" cy="872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8168" y="5909121"/>
            <a:ext cx="5258661" cy="4247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400165" y="5019040"/>
            <a:ext cx="4589145" cy="1076325"/>
          </a:xfrm>
          <a:prstGeom prst="rect">
            <a:avLst/>
          </a:prstGeom>
          <a:noFill/>
        </p:spPr>
        <p:txBody>
          <a:bodyPr wrap="square" rtlCol="0">
            <a:spAutoFit/>
          </a:bodyPr>
          <a:lstStyle/>
          <a:p>
            <a:r>
              <a:rPr lang="zh-CN" altLang="en-US" sz="1600" dirty="0">
                <a:solidFill>
                  <a:srgbClr val="FF0000"/>
                </a:solidFill>
              </a:rPr>
              <a:t>用</a:t>
            </a:r>
            <a:r>
              <a:rPr lang="en-US" altLang="zh-CN" sz="1600" dirty="0" err="1">
                <a:solidFill>
                  <a:srgbClr val="FF0000"/>
                </a:solidFill>
              </a:rPr>
              <a:t>elfInfo</a:t>
            </a:r>
            <a:r>
              <a:rPr lang="en-US" altLang="zh-CN" sz="1600" dirty="0">
                <a:solidFill>
                  <a:srgbClr val="FF0000"/>
                </a:solidFill>
              </a:rPr>
              <a:t>-&gt;</a:t>
            </a:r>
            <a:r>
              <a:rPr lang="en-US" altLang="zh-CN" sz="1600" dirty="0" err="1">
                <a:solidFill>
                  <a:srgbClr val="FF0000"/>
                </a:solidFill>
              </a:rPr>
              <a:t>procfd</a:t>
            </a:r>
            <a:r>
              <a:rPr lang="zh-CN" altLang="en-US" sz="1600" dirty="0">
                <a:solidFill>
                  <a:srgbClr val="FF0000"/>
                </a:solidFill>
              </a:rPr>
              <a:t>打开</a:t>
            </a:r>
            <a:r>
              <a:rPr lang="en-US" altLang="zh-CN" sz="1600" dirty="0">
                <a:solidFill>
                  <a:srgbClr val="FF0000"/>
                </a:solidFill>
              </a:rPr>
              <a:t>elf</a:t>
            </a:r>
            <a:r>
              <a:rPr lang="zh-CN" altLang="en-US" sz="1600" dirty="0">
                <a:solidFill>
                  <a:srgbClr val="FF0000"/>
                </a:solidFill>
              </a:rPr>
              <a:t>文件，用</a:t>
            </a:r>
            <a:r>
              <a:rPr lang="en-US" altLang="zh-CN" sz="1600" dirty="0" err="1">
                <a:solidFill>
                  <a:srgbClr val="FF0000"/>
                </a:solidFill>
              </a:rPr>
              <a:t>elfEhdr</a:t>
            </a:r>
            <a:r>
              <a:rPr lang="en-US" altLang="zh-CN" sz="1600" dirty="0">
                <a:solidFill>
                  <a:srgbClr val="FF0000"/>
                </a:solidFill>
              </a:rPr>
              <a:t>-&gt;</a:t>
            </a:r>
            <a:r>
              <a:rPr lang="en-US" altLang="zh-CN" sz="1600" dirty="0" err="1">
                <a:solidFill>
                  <a:srgbClr val="FF0000"/>
                </a:solidFill>
              </a:rPr>
              <a:t>elfPhoff</a:t>
            </a:r>
            <a:r>
              <a:rPr lang="zh-CN" altLang="en-US" sz="1600" dirty="0">
                <a:solidFill>
                  <a:srgbClr val="FF0000"/>
                </a:solidFill>
              </a:rPr>
              <a:t>定位到文件中段头所在位置</a:t>
            </a:r>
            <a:endParaRPr lang="en-US" altLang="zh-CN" sz="1600" dirty="0">
              <a:solidFill>
                <a:srgbClr val="FF0000"/>
              </a:solidFill>
            </a:endParaRPr>
          </a:p>
          <a:p>
            <a:r>
              <a:rPr lang="zh-CN" altLang="en-US" sz="1600" dirty="0">
                <a:solidFill>
                  <a:srgbClr val="FF0000"/>
                </a:solidFill>
              </a:rPr>
              <a:t>读取</a:t>
            </a:r>
            <a:r>
              <a:rPr lang="en-US" altLang="zh-CN" sz="1600" dirty="0">
                <a:solidFill>
                  <a:srgbClr val="FF0000"/>
                </a:solidFill>
              </a:rPr>
              <a:t>size</a:t>
            </a:r>
            <a:r>
              <a:rPr lang="zh-CN" altLang="en-US" sz="1600" dirty="0">
                <a:solidFill>
                  <a:srgbClr val="FF0000"/>
                </a:solidFill>
              </a:rPr>
              <a:t>（段头表）大小的内容到</a:t>
            </a:r>
            <a:r>
              <a:rPr lang="en-US" altLang="zh-CN" sz="1600" dirty="0" err="1">
                <a:solidFill>
                  <a:srgbClr val="FF0000"/>
                </a:solidFill>
              </a:rPr>
              <a:t>elfInfo-elfPhdr</a:t>
            </a:r>
            <a:r>
              <a:rPr lang="zh-CN" altLang="en-US" sz="1600" dirty="0">
                <a:solidFill>
                  <a:srgbClr val="FF0000"/>
                </a:solidFill>
              </a:rPr>
              <a:t>指向的地址空间</a:t>
            </a:r>
          </a:p>
        </p:txBody>
      </p:sp>
      <p:pic>
        <p:nvPicPr>
          <p:cNvPr id="4" name="图片 3"/>
          <p:cNvPicPr>
            <a:picLocks noChangeAspect="1"/>
          </p:cNvPicPr>
          <p:nvPr/>
        </p:nvPicPr>
        <p:blipFill>
          <a:blip r:embed="rId6"/>
          <a:stretch>
            <a:fillRect/>
          </a:stretch>
        </p:blipFill>
        <p:spPr>
          <a:xfrm>
            <a:off x="8000041" y="82396"/>
            <a:ext cx="3200847" cy="2572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p:bldP spid="9" grpId="0" bldLvl="0" animBg="1"/>
      <p:bldP spid="10" grpId="0"/>
      <p:bldP spid="11" grpId="0" bldLvl="0" animBg="1"/>
      <p:bldP spid="12" grpId="0" bldLvl="0" animBg="1"/>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70476" y="0"/>
            <a:ext cx="5567594" cy="6858000"/>
          </a:xfrm>
          <a:prstGeom prst="rect">
            <a:avLst/>
          </a:prstGeom>
        </p:spPr>
      </p:pic>
      <p:pic>
        <p:nvPicPr>
          <p:cNvPr id="10" name="图片 9"/>
          <p:cNvPicPr>
            <a:picLocks noChangeAspect="1"/>
          </p:cNvPicPr>
          <p:nvPr/>
        </p:nvPicPr>
        <p:blipFill>
          <a:blip r:embed="rId4"/>
          <a:stretch>
            <a:fillRect/>
          </a:stretch>
        </p:blipFill>
        <p:spPr>
          <a:xfrm>
            <a:off x="5832088" y="434898"/>
            <a:ext cx="6219174" cy="4850780"/>
          </a:xfrm>
          <a:prstGeom prst="rect">
            <a:avLst/>
          </a:prstGeom>
        </p:spPr>
      </p:pic>
      <p:sp>
        <p:nvSpPr>
          <p:cNvPr id="11" name="矩形 10"/>
          <p:cNvSpPr/>
          <p:nvPr/>
        </p:nvSpPr>
        <p:spPr>
          <a:xfrm>
            <a:off x="100365" y="2517718"/>
            <a:ext cx="2921615" cy="6715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096000" y="2475571"/>
            <a:ext cx="5995635" cy="7136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11" idx="3"/>
            <a:endCxn id="4" idx="1"/>
          </p:cNvCxnSpPr>
          <p:nvPr/>
        </p:nvCxnSpPr>
        <p:spPr>
          <a:xfrm flipV="1">
            <a:off x="3021980" y="2832410"/>
            <a:ext cx="3074020" cy="210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文本框 1"/>
          <p:cNvSpPr txBox="1"/>
          <p:nvPr>
            <p:custDataLst>
              <p:tags r:id="rId1"/>
            </p:custDataLst>
          </p:nvPr>
        </p:nvSpPr>
        <p:spPr>
          <a:xfrm>
            <a:off x="6024245" y="3307080"/>
            <a:ext cx="6026150" cy="3321050"/>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pPr marL="285750" indent="-285750">
              <a:buFont typeface="Arial" panose="020B0604020202020204" pitchFamily="34" charset="0"/>
              <a:buChar char="•"/>
            </a:pPr>
            <a:r>
              <a:rPr lang="zh-CN" altLang="en-US" sz="1400" dirty="0"/>
              <a:t>从编译</a:t>
            </a:r>
            <a:r>
              <a:rPr lang="en-US" altLang="zh-CN" sz="1400" dirty="0"/>
              <a:t>/</a:t>
            </a:r>
            <a:r>
              <a:rPr lang="zh-CN" altLang="en-US" sz="1400" dirty="0"/>
              <a:t>链接和运行的角度看，应用程序和库程序的</a:t>
            </a:r>
            <a:r>
              <a:rPr lang="zh-CN" altLang="en-US" sz="1400" dirty="0">
                <a:sym typeface="+mn-ea"/>
              </a:rPr>
              <a:t>链接</a:t>
            </a:r>
            <a:r>
              <a:rPr lang="zh-CN" altLang="en-US" sz="1400" dirty="0"/>
              <a:t>有两种方式：</a:t>
            </a:r>
            <a:endParaRPr lang="en-US" altLang="zh-CN" sz="1400" dirty="0"/>
          </a:p>
          <a:p>
            <a:pPr marL="742950" lvl="1" indent="-285750">
              <a:buFont typeface="Arial" panose="020B0604020202020204" pitchFamily="34" charset="0"/>
              <a:buChar char="•"/>
            </a:pPr>
            <a:r>
              <a:rPr lang="zh-CN" altLang="en-US" sz="1400" dirty="0"/>
              <a:t>一种是固定的、静态的</a:t>
            </a:r>
            <a:r>
              <a:rPr lang="zh-CN" altLang="en-US" sz="1400" dirty="0">
                <a:sym typeface="+mn-ea"/>
              </a:rPr>
              <a:t>链接</a:t>
            </a:r>
            <a:r>
              <a:rPr lang="zh-CN" altLang="en-US" sz="1400" dirty="0"/>
              <a:t>，就是把需要用到的库函数的目标代码（二进制）代码从程序库中抽取出来，链接进应用软件的目标映像中；</a:t>
            </a:r>
            <a:endParaRPr lang="en-US" altLang="zh-CN" sz="1400" dirty="0"/>
          </a:p>
          <a:p>
            <a:pPr marL="742950" lvl="1" indent="-285750">
              <a:buFont typeface="Arial" panose="020B0604020202020204" pitchFamily="34" charset="0"/>
              <a:buChar char="•"/>
            </a:pPr>
            <a:r>
              <a:rPr lang="zh-CN" altLang="en-US" sz="1400" dirty="0"/>
              <a:t>一种是动态链接，是指库函数的代码并不进入应用软件的目标映像，应用软件在编译</a:t>
            </a:r>
            <a:r>
              <a:rPr lang="en-US" altLang="zh-CN" sz="1400" dirty="0"/>
              <a:t>/</a:t>
            </a:r>
            <a:r>
              <a:rPr lang="zh-CN" altLang="en-US" sz="1400" dirty="0"/>
              <a:t>链接阶段并不完成跟库函数的链接，而是把函数库的映像也交给用户，到启动应用软件目标映像运行时才把程序库的映像也装入用户空间（并加以定位），再完成应用软件与库函数的连接。</a:t>
            </a:r>
            <a:endParaRPr lang="en-US" altLang="zh-CN" sz="1400" dirty="0"/>
          </a:p>
          <a:p>
            <a:pPr marL="285750" indent="-285750">
              <a:buFont typeface="Arial" panose="020B0604020202020204" pitchFamily="34" charset="0"/>
              <a:buChar char="•"/>
            </a:pPr>
            <a:r>
              <a:rPr lang="zh-CN" altLang="en-US" sz="1400" dirty="0"/>
              <a:t>就有了两种不同的</a:t>
            </a:r>
            <a:r>
              <a:rPr lang="en-US" altLang="zh-CN" sz="1400" dirty="0"/>
              <a:t>ELF</a:t>
            </a:r>
            <a:r>
              <a:rPr lang="zh-CN" altLang="en-US" sz="1400" dirty="0"/>
              <a:t>格式映像</a:t>
            </a:r>
            <a:r>
              <a:rPr lang="en-US" altLang="zh-CN" sz="1400" dirty="0"/>
              <a:t>:</a:t>
            </a:r>
          </a:p>
          <a:p>
            <a:pPr marL="742950" lvl="1" indent="-285750">
              <a:buFont typeface="Arial" panose="020B0604020202020204" pitchFamily="34" charset="0"/>
              <a:buChar char="•"/>
            </a:pPr>
            <a:r>
              <a:rPr lang="zh-CN" altLang="en-US" sz="1400" dirty="0"/>
              <a:t>一种是静态链接的，在装入</a:t>
            </a:r>
            <a:r>
              <a:rPr lang="en-US" altLang="zh-CN" sz="1400" dirty="0"/>
              <a:t>/</a:t>
            </a:r>
            <a:r>
              <a:rPr lang="zh-CN" altLang="en-US" sz="1400" dirty="0"/>
              <a:t>启动其运行时无需装入函数库映像、也无需进行动态</a:t>
            </a:r>
            <a:r>
              <a:rPr lang="zh-CN" altLang="en-US" sz="1400" dirty="0">
                <a:sym typeface="+mn-ea"/>
              </a:rPr>
              <a:t>链接</a:t>
            </a:r>
            <a:r>
              <a:rPr lang="zh-CN" altLang="en-US" sz="1400" dirty="0"/>
              <a:t>。</a:t>
            </a:r>
            <a:endParaRPr lang="en-US" altLang="zh-CN" sz="1400" dirty="0"/>
          </a:p>
          <a:p>
            <a:pPr marL="742950" lvl="1" indent="-285750">
              <a:buFont typeface="Arial" panose="020B0604020202020204" pitchFamily="34" charset="0"/>
              <a:buChar char="•"/>
            </a:pPr>
            <a:r>
              <a:rPr lang="zh-CN" altLang="en-US" sz="1400" dirty="0"/>
              <a:t>另一种是动态</a:t>
            </a:r>
            <a:r>
              <a:rPr lang="zh-CN" altLang="en-US" sz="1400" dirty="0">
                <a:sym typeface="+mn-ea"/>
              </a:rPr>
              <a:t>链接</a:t>
            </a:r>
            <a:r>
              <a:rPr lang="zh-CN" altLang="en-US" sz="1400" dirty="0"/>
              <a:t>，需要在装入</a:t>
            </a:r>
            <a:r>
              <a:rPr lang="en-US" altLang="zh-CN" sz="1400" dirty="0"/>
              <a:t>/</a:t>
            </a:r>
            <a:r>
              <a:rPr lang="zh-CN" altLang="en-US" sz="1400" dirty="0"/>
              <a:t>启动其运行时同时装入函数库映像并进行动态链接。</a:t>
            </a:r>
            <a:endParaRPr lang="en-US" altLang="zh-CN" sz="1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9048997" cy="461665"/>
          </a:xfrm>
          <a:prstGeom prst="rect">
            <a:avLst/>
          </a:prstGeom>
          <a:noFill/>
        </p:spPr>
        <p:txBody>
          <a:bodyPr wrap="square" rtlCol="0">
            <a:spAutoFit/>
          </a:bodyPr>
          <a:lstStyle/>
          <a:p>
            <a:r>
              <a:rPr lang="en-US" altLang="zh-CN" sz="2400" dirty="0"/>
              <a:t>OsReadInterpInfo——</a:t>
            </a:r>
            <a:r>
              <a:rPr lang="zh-CN" altLang="en-US" sz="2400" dirty="0"/>
              <a:t>读取段 </a:t>
            </a:r>
            <a:r>
              <a:rPr lang="en-US" altLang="zh-CN" sz="2400" dirty="0"/>
              <a:t>INTERP </a:t>
            </a:r>
            <a:r>
              <a:rPr lang="zh-CN" altLang="en-US" sz="2400" dirty="0"/>
              <a:t>解析器信息</a:t>
            </a:r>
            <a:endParaRPr lang="en-US" altLang="zh-CN" sz="2400" dirty="0"/>
          </a:p>
        </p:txBody>
      </p:sp>
      <p:pic>
        <p:nvPicPr>
          <p:cNvPr id="6" name="图片 5"/>
          <p:cNvPicPr>
            <a:picLocks noChangeAspect="1"/>
          </p:cNvPicPr>
          <p:nvPr/>
        </p:nvPicPr>
        <p:blipFill>
          <a:blip r:embed="rId3"/>
          <a:stretch>
            <a:fillRect/>
          </a:stretch>
        </p:blipFill>
        <p:spPr>
          <a:xfrm>
            <a:off x="0" y="804123"/>
            <a:ext cx="6936059" cy="5249754"/>
          </a:xfrm>
          <a:prstGeom prst="rect">
            <a:avLst/>
          </a:prstGeom>
        </p:spPr>
      </p:pic>
      <p:sp>
        <p:nvSpPr>
          <p:cNvPr id="9" name="矩形 8"/>
          <p:cNvSpPr/>
          <p:nvPr/>
        </p:nvSpPr>
        <p:spPr>
          <a:xfrm>
            <a:off x="193964" y="1800398"/>
            <a:ext cx="6237337" cy="6751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408170" y="542290"/>
            <a:ext cx="2460625" cy="1076325"/>
          </a:xfrm>
          <a:prstGeom prst="rect">
            <a:avLst/>
          </a:prstGeom>
          <a:noFill/>
        </p:spPr>
        <p:txBody>
          <a:bodyPr wrap="square" rtlCol="0">
            <a:spAutoFit/>
          </a:bodyPr>
          <a:lstStyle/>
          <a:p>
            <a:r>
              <a:rPr lang="zh-CN" altLang="en-US" sz="1600" dirty="0">
                <a:solidFill>
                  <a:srgbClr val="FF0000"/>
                </a:solidFill>
              </a:rPr>
              <a:t>通过遍历每个段，找到</a:t>
            </a:r>
            <a:r>
              <a:rPr lang="en-US" altLang="zh-CN" sz="1600" dirty="0">
                <a:solidFill>
                  <a:srgbClr val="FF0000"/>
                </a:solidFill>
              </a:rPr>
              <a:t>INTERP</a:t>
            </a:r>
            <a:r>
              <a:rPr lang="zh-CN" altLang="en-US" sz="1600" dirty="0">
                <a:solidFill>
                  <a:srgbClr val="FF0000"/>
                </a:solidFill>
              </a:rPr>
              <a:t>类型的段，也即解释器段，如果找到就说明运行过程中需要动态链接。</a:t>
            </a:r>
          </a:p>
        </p:txBody>
      </p:sp>
      <p:sp>
        <p:nvSpPr>
          <p:cNvPr id="3" name="矩形 2"/>
          <p:cNvSpPr/>
          <p:nvPr/>
        </p:nvSpPr>
        <p:spPr>
          <a:xfrm>
            <a:off x="281145" y="4115875"/>
            <a:ext cx="5814855" cy="7906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085760" y="4284936"/>
            <a:ext cx="1288161" cy="338554"/>
          </a:xfrm>
          <a:prstGeom prst="rect">
            <a:avLst/>
          </a:prstGeom>
          <a:noFill/>
        </p:spPr>
        <p:txBody>
          <a:bodyPr wrap="square" rtlCol="0">
            <a:spAutoFit/>
          </a:bodyPr>
          <a:lstStyle/>
          <a:p>
            <a:r>
              <a:rPr lang="zh-CN" altLang="en-US" sz="1600" dirty="0">
                <a:solidFill>
                  <a:srgbClr val="FF0000"/>
                </a:solidFill>
              </a:rPr>
              <a:t>申请内存</a:t>
            </a:r>
          </a:p>
        </p:txBody>
      </p:sp>
      <p:sp>
        <p:nvSpPr>
          <p:cNvPr id="7" name="矩形 6"/>
          <p:cNvSpPr/>
          <p:nvPr/>
        </p:nvSpPr>
        <p:spPr>
          <a:xfrm>
            <a:off x="281145" y="5065052"/>
            <a:ext cx="6376133" cy="9888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820812" y="5080203"/>
            <a:ext cx="1288162" cy="830997"/>
          </a:xfrm>
          <a:prstGeom prst="rect">
            <a:avLst/>
          </a:prstGeom>
          <a:noFill/>
        </p:spPr>
        <p:txBody>
          <a:bodyPr wrap="square" rtlCol="0">
            <a:spAutoFit/>
          </a:bodyPr>
          <a:lstStyle/>
          <a:p>
            <a:r>
              <a:rPr lang="zh-CN" altLang="en-US" sz="1600" dirty="0">
                <a:solidFill>
                  <a:srgbClr val="FF0000"/>
                </a:solidFill>
              </a:rPr>
              <a:t>将解释器文件的头部读入缓冲区</a:t>
            </a:r>
          </a:p>
        </p:txBody>
      </p:sp>
      <p:pic>
        <p:nvPicPr>
          <p:cNvPr id="12" name="图片 11"/>
          <p:cNvPicPr>
            <a:picLocks noChangeAspect="1"/>
          </p:cNvPicPr>
          <p:nvPr/>
        </p:nvPicPr>
        <p:blipFill>
          <a:blip r:embed="rId4"/>
          <a:stretch>
            <a:fillRect/>
          </a:stretch>
        </p:blipFill>
        <p:spPr>
          <a:xfrm>
            <a:off x="6431301" y="52723"/>
            <a:ext cx="3513906" cy="354224"/>
          </a:xfrm>
          <a:prstGeom prst="rect">
            <a:avLst/>
          </a:prstGeom>
        </p:spPr>
      </p:pic>
      <p:pic>
        <p:nvPicPr>
          <p:cNvPr id="13" name="图片 12"/>
          <p:cNvPicPr>
            <a:picLocks noChangeAspect="1"/>
          </p:cNvPicPr>
          <p:nvPr/>
        </p:nvPicPr>
        <p:blipFill>
          <a:blip r:embed="rId5"/>
          <a:stretch>
            <a:fillRect/>
          </a:stretch>
        </p:blipFill>
        <p:spPr>
          <a:xfrm>
            <a:off x="7565243" y="514388"/>
            <a:ext cx="4036385" cy="4159670"/>
          </a:xfrm>
          <a:prstGeom prst="rect">
            <a:avLst/>
          </a:prstGeom>
        </p:spPr>
      </p:pic>
      <p:cxnSp>
        <p:nvCxnSpPr>
          <p:cNvPr id="15" name="直接箭头连接符 14"/>
          <p:cNvCxnSpPr/>
          <p:nvPr/>
        </p:nvCxnSpPr>
        <p:spPr>
          <a:xfrm>
            <a:off x="7340467" y="666353"/>
            <a:ext cx="0" cy="12851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6431301" y="1698807"/>
            <a:ext cx="629184" cy="4391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7464893" y="1583473"/>
            <a:ext cx="4221584" cy="4683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3" grpId="0" bldLvl="0" animBg="1"/>
      <p:bldP spid="5" grpId="0"/>
      <p:bldP spid="7" grpId="0" bldLvl="0" animBg="1"/>
      <p:bldP spid="8" grpId="0"/>
      <p:bldP spid="20"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0"/>
            <a:ext cx="9048997" cy="461665"/>
          </a:xfrm>
          <a:prstGeom prst="rect">
            <a:avLst/>
          </a:prstGeom>
          <a:noFill/>
        </p:spPr>
        <p:txBody>
          <a:bodyPr wrap="square" rtlCol="0">
            <a:spAutoFit/>
          </a:bodyPr>
          <a:lstStyle/>
          <a:p>
            <a:r>
              <a:rPr lang="en-US" altLang="zh-CN" sz="2400" dirty="0"/>
              <a:t>OsReadInterpInfo——</a:t>
            </a:r>
            <a:r>
              <a:rPr lang="zh-CN" altLang="en-US" sz="2400" dirty="0"/>
              <a:t>读取段 </a:t>
            </a:r>
            <a:r>
              <a:rPr lang="en-US" altLang="zh-CN" sz="2400" dirty="0"/>
              <a:t>INTERP </a:t>
            </a:r>
            <a:r>
              <a:rPr lang="zh-CN" altLang="en-US" sz="2400" dirty="0"/>
              <a:t>解析器信息</a:t>
            </a:r>
            <a:endParaRPr lang="en-US" altLang="zh-CN" sz="2400" dirty="0"/>
          </a:p>
        </p:txBody>
      </p:sp>
      <p:pic>
        <p:nvPicPr>
          <p:cNvPr id="8" name="图片 7"/>
          <p:cNvPicPr>
            <a:picLocks noChangeAspect="1"/>
          </p:cNvPicPr>
          <p:nvPr/>
        </p:nvPicPr>
        <p:blipFill>
          <a:blip r:embed="rId3"/>
          <a:stretch>
            <a:fillRect/>
          </a:stretch>
        </p:blipFill>
        <p:spPr>
          <a:xfrm>
            <a:off x="233578" y="762000"/>
            <a:ext cx="11319639" cy="5610604"/>
          </a:xfrm>
          <a:prstGeom prst="rect">
            <a:avLst/>
          </a:prstGeom>
        </p:spPr>
      </p:pic>
      <p:sp>
        <p:nvSpPr>
          <p:cNvPr id="3" name="矩形 2"/>
          <p:cNvSpPr/>
          <p:nvPr/>
        </p:nvSpPr>
        <p:spPr>
          <a:xfrm>
            <a:off x="990696" y="881538"/>
            <a:ext cx="10473940" cy="10719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9048997" y="212512"/>
            <a:ext cx="2784451" cy="646331"/>
          </a:xfrm>
          <a:prstGeom prst="rect">
            <a:avLst/>
          </a:prstGeom>
          <a:noFill/>
        </p:spPr>
        <p:txBody>
          <a:bodyPr wrap="square" rtlCol="0">
            <a:spAutoFit/>
          </a:bodyPr>
          <a:lstStyle/>
          <a:p>
            <a:r>
              <a:rPr lang="zh-CN" altLang="en-US" dirty="0">
                <a:solidFill>
                  <a:srgbClr val="FF0000"/>
                </a:solidFill>
              </a:rPr>
              <a:t>判断解析器名称是否有效，解析器字符串以</a:t>
            </a:r>
            <a:r>
              <a:rPr lang="en-US" altLang="zh-CN" dirty="0">
                <a:solidFill>
                  <a:srgbClr val="FF0000"/>
                </a:solidFill>
              </a:rPr>
              <a:t>null</a:t>
            </a:r>
            <a:r>
              <a:rPr lang="zh-CN" altLang="en-US" dirty="0">
                <a:solidFill>
                  <a:srgbClr val="FF0000"/>
                </a:solidFill>
              </a:rPr>
              <a:t>结尾</a:t>
            </a:r>
          </a:p>
        </p:txBody>
      </p:sp>
      <p:sp>
        <p:nvSpPr>
          <p:cNvPr id="6" name="矩形 5"/>
          <p:cNvSpPr/>
          <p:nvPr/>
        </p:nvSpPr>
        <p:spPr>
          <a:xfrm>
            <a:off x="990696" y="2073029"/>
            <a:ext cx="8631286" cy="10719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621983" y="2073029"/>
            <a:ext cx="2514600" cy="923330"/>
          </a:xfrm>
          <a:prstGeom prst="rect">
            <a:avLst/>
          </a:prstGeom>
          <a:noFill/>
        </p:spPr>
        <p:txBody>
          <a:bodyPr wrap="square" rtlCol="0">
            <a:spAutoFit/>
          </a:bodyPr>
          <a:lstStyle/>
          <a:p>
            <a:r>
              <a:rPr lang="zh-CN" altLang="en-US" dirty="0">
                <a:solidFill>
                  <a:srgbClr val="FF0000"/>
                </a:solidFill>
              </a:rPr>
              <a:t>调用</a:t>
            </a:r>
            <a:r>
              <a:rPr lang="en-US" altLang="zh-CN" dirty="0" err="1">
                <a:solidFill>
                  <a:srgbClr val="FF0000"/>
                </a:solidFill>
              </a:rPr>
              <a:t>OsReadEhdr</a:t>
            </a:r>
            <a:r>
              <a:rPr lang="en-US" altLang="zh-CN" dirty="0">
                <a:solidFill>
                  <a:srgbClr val="FF0000"/>
                </a:solidFill>
              </a:rPr>
              <a:t> ()</a:t>
            </a:r>
            <a:r>
              <a:rPr lang="zh-CN" altLang="en-US" dirty="0">
                <a:solidFill>
                  <a:srgbClr val="FF0000"/>
                </a:solidFill>
              </a:rPr>
              <a:t>函数打开解释器文件，再读入解释器映像的头部。</a:t>
            </a:r>
          </a:p>
        </p:txBody>
      </p:sp>
      <p:sp>
        <p:nvSpPr>
          <p:cNvPr id="9" name="矩形 8"/>
          <p:cNvSpPr/>
          <p:nvPr/>
        </p:nvSpPr>
        <p:spPr>
          <a:xfrm>
            <a:off x="990696" y="3225175"/>
            <a:ext cx="5444740" cy="10719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698675" y="3371304"/>
            <a:ext cx="2514600" cy="646331"/>
          </a:xfrm>
          <a:prstGeom prst="rect">
            <a:avLst/>
          </a:prstGeom>
          <a:noFill/>
        </p:spPr>
        <p:txBody>
          <a:bodyPr wrap="square" rtlCol="0">
            <a:spAutoFit/>
          </a:bodyPr>
          <a:lstStyle/>
          <a:p>
            <a:r>
              <a:rPr lang="zh-CN" altLang="en-US" dirty="0">
                <a:solidFill>
                  <a:srgbClr val="FF0000"/>
                </a:solidFill>
              </a:rPr>
              <a:t>调用</a:t>
            </a:r>
            <a:r>
              <a:rPr lang="en-US" altLang="zh-CN" dirty="0">
                <a:solidFill>
                  <a:srgbClr val="FF0000"/>
                </a:solidFill>
              </a:rPr>
              <a:t>OsReadPhdrs</a:t>
            </a:r>
            <a:r>
              <a:rPr lang="zh-CN" altLang="en-US" dirty="0">
                <a:solidFill>
                  <a:srgbClr val="FF0000"/>
                </a:solidFill>
              </a:rPr>
              <a:t>（）加载解释器的程序头表</a:t>
            </a:r>
          </a:p>
        </p:txBody>
      </p:sp>
      <p:sp>
        <p:nvSpPr>
          <p:cNvPr id="11" name="文本框 10"/>
          <p:cNvSpPr txBox="1"/>
          <p:nvPr/>
        </p:nvSpPr>
        <p:spPr>
          <a:xfrm>
            <a:off x="7061090" y="4359168"/>
            <a:ext cx="4304370" cy="2031325"/>
          </a:xfrm>
          <a:prstGeom prst="rect">
            <a:avLst/>
          </a:prstGeom>
          <a:noFill/>
        </p:spPr>
        <p:txBody>
          <a:bodyPr wrap="square" rtlCol="0">
            <a:spAutoFit/>
          </a:bodyPr>
          <a:lstStyle/>
          <a:p>
            <a:r>
              <a:rPr lang="zh-CN" altLang="en-US" dirty="0"/>
              <a:t>可以看到加载解释器，其实原理和前面加载</a:t>
            </a:r>
            <a:r>
              <a:rPr lang="en-US" altLang="zh-CN" dirty="0"/>
              <a:t>ELF</a:t>
            </a:r>
            <a:r>
              <a:rPr lang="zh-CN" altLang="en-US" dirty="0"/>
              <a:t>可执行程序一样，也是先检查解释器头部信息（已读入缓冲区），然后加载解析器头和程段头。</a:t>
            </a:r>
            <a:endParaRPr lang="en-US" altLang="zh-CN" dirty="0"/>
          </a:p>
          <a:p>
            <a:endParaRPr lang="en-US" altLang="zh-CN" dirty="0"/>
          </a:p>
          <a:p>
            <a:r>
              <a:rPr lang="zh-CN" altLang="en-US" dirty="0"/>
              <a:t>原因：解析器也是一个文件，所以和读取</a:t>
            </a:r>
            <a:r>
              <a:rPr lang="en-US" altLang="zh-CN" dirty="0"/>
              <a:t>ELF</a:t>
            </a:r>
            <a:r>
              <a:rPr lang="zh-CN" altLang="en-US" dirty="0"/>
              <a:t>文件方法相同</a:t>
            </a:r>
          </a:p>
        </p:txBody>
      </p:sp>
      <p:cxnSp>
        <p:nvCxnSpPr>
          <p:cNvPr id="13" name="直接箭头连接符 12"/>
          <p:cNvCxnSpPr>
            <a:stCxn id="10" idx="2"/>
            <a:endCxn id="11" idx="0"/>
          </p:cNvCxnSpPr>
          <p:nvPr/>
        </p:nvCxnSpPr>
        <p:spPr>
          <a:xfrm>
            <a:off x="7955975" y="4017635"/>
            <a:ext cx="1257300" cy="3415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9367024" y="2996359"/>
            <a:ext cx="1366790" cy="13628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5" grpId="0"/>
      <p:bldP spid="6" grpId="0" bldLvl="0" animBg="1"/>
      <p:bldP spid="7" grpId="0"/>
      <p:bldP spid="9" grpId="0" bldLvl="0" animBg="1"/>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3"/>
          <a:stretch>
            <a:fillRect/>
          </a:stretch>
        </p:blipFill>
        <p:spPr>
          <a:xfrm>
            <a:off x="0" y="0"/>
            <a:ext cx="5893410" cy="6858000"/>
          </a:xfrm>
          <a:prstGeom prst="rect">
            <a:avLst/>
          </a:prstGeom>
        </p:spPr>
      </p:pic>
      <p:pic>
        <p:nvPicPr>
          <p:cNvPr id="6" name="图片 5"/>
          <p:cNvPicPr>
            <a:picLocks noChangeAspect="1"/>
          </p:cNvPicPr>
          <p:nvPr/>
        </p:nvPicPr>
        <p:blipFill>
          <a:blip r:embed="rId4"/>
          <a:stretch>
            <a:fillRect/>
          </a:stretch>
        </p:blipFill>
        <p:spPr>
          <a:xfrm>
            <a:off x="5889971" y="1330149"/>
            <a:ext cx="6307402" cy="2784651"/>
          </a:xfrm>
          <a:prstGeom prst="rect">
            <a:avLst/>
          </a:prstGeom>
        </p:spPr>
      </p:pic>
      <p:sp>
        <p:nvSpPr>
          <p:cNvPr id="7" name="矩形 6"/>
          <p:cNvSpPr/>
          <p:nvPr/>
        </p:nvSpPr>
        <p:spPr>
          <a:xfrm>
            <a:off x="245327" y="602166"/>
            <a:ext cx="5129561" cy="25759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a:off x="5531005" y="2297151"/>
            <a:ext cx="56499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049528" y="1434508"/>
            <a:ext cx="3219164" cy="5189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049528" y="3455453"/>
            <a:ext cx="3116774" cy="1718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5889971" y="893334"/>
            <a:ext cx="3634799" cy="369332"/>
          </a:xfrm>
          <a:prstGeom prst="rect">
            <a:avLst/>
          </a:prstGeom>
          <a:noFill/>
        </p:spPr>
        <p:txBody>
          <a:bodyPr wrap="square" rtlCol="0">
            <a:spAutoFit/>
          </a:bodyPr>
          <a:lstStyle/>
          <a:p>
            <a:r>
              <a:rPr lang="zh-CN" altLang="en-US" dirty="0"/>
              <a:t>目前已装入</a:t>
            </a:r>
            <a:r>
              <a:rPr lang="en-US" altLang="zh-CN" dirty="0" err="1"/>
              <a:t>ELFLoadInfo</a:t>
            </a:r>
            <a:r>
              <a:rPr lang="zh-CN" altLang="en-US" dirty="0"/>
              <a:t>中的内容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bldLvl="0" animBg="1"/>
      <p:bldP spid="11" grpId="0" bldLvl="0" animBg="1"/>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142" y="0"/>
            <a:ext cx="5567594" cy="6858000"/>
          </a:xfrm>
          <a:prstGeom prst="rect">
            <a:avLst/>
          </a:prstGeom>
        </p:spPr>
      </p:pic>
      <p:pic>
        <p:nvPicPr>
          <p:cNvPr id="8" name="图片 7"/>
          <p:cNvPicPr>
            <a:picLocks noChangeAspect="1"/>
          </p:cNvPicPr>
          <p:nvPr/>
        </p:nvPicPr>
        <p:blipFill>
          <a:blip r:embed="rId3"/>
          <a:stretch>
            <a:fillRect/>
          </a:stretch>
        </p:blipFill>
        <p:spPr>
          <a:xfrm>
            <a:off x="5832088" y="434898"/>
            <a:ext cx="6219174" cy="4850780"/>
          </a:xfrm>
          <a:prstGeom prst="rect">
            <a:avLst/>
          </a:prstGeom>
        </p:spPr>
      </p:pic>
      <p:sp>
        <p:nvSpPr>
          <p:cNvPr id="9" name="矩形 8"/>
          <p:cNvSpPr/>
          <p:nvPr/>
        </p:nvSpPr>
        <p:spPr>
          <a:xfrm>
            <a:off x="221615" y="3242945"/>
            <a:ext cx="5223510" cy="7137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010508" y="3166642"/>
            <a:ext cx="5218770" cy="6851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9" idx="3"/>
            <a:endCxn id="4" idx="1"/>
          </p:cNvCxnSpPr>
          <p:nvPr/>
        </p:nvCxnSpPr>
        <p:spPr>
          <a:xfrm flipV="1">
            <a:off x="5445048" y="3509547"/>
            <a:ext cx="565150" cy="901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6"/>
          <a:srcRect l="700"/>
          <a:stretch>
            <a:fillRect/>
          </a:stretch>
        </p:blipFill>
        <p:spPr>
          <a:xfrm>
            <a:off x="0" y="1209675"/>
            <a:ext cx="7123430" cy="3849370"/>
          </a:xfrm>
          <a:prstGeom prst="rect">
            <a:avLst/>
          </a:prstGeom>
        </p:spPr>
      </p:pic>
      <p:sp>
        <p:nvSpPr>
          <p:cNvPr id="4" name="文本框 3"/>
          <p:cNvSpPr txBox="1"/>
          <p:nvPr/>
        </p:nvSpPr>
        <p:spPr>
          <a:xfrm>
            <a:off x="7073265" y="1791335"/>
            <a:ext cx="5118735" cy="6301740"/>
          </a:xfrm>
          <a:prstGeom prst="rect">
            <a:avLst/>
          </a:prstGeom>
          <a:noFill/>
        </p:spPr>
        <p:txBody>
          <a:bodyPr wrap="square" rtlCol="0">
            <a:noAutofit/>
          </a:bodyPr>
          <a:lstStyle/>
          <a:p>
            <a:pPr indent="0" fontAlgn="auto">
              <a:lnSpc>
                <a:spcPts val="2000"/>
              </a:lnSpc>
            </a:pPr>
            <a:endParaRPr lang="zh-CN" altLang="en-US"/>
          </a:p>
          <a:p>
            <a:pPr indent="0" fontAlgn="auto">
              <a:lnSpc>
                <a:spcPts val="2000"/>
              </a:lnSpc>
            </a:pPr>
            <a:r>
              <a:rPr lang="zh-CN" altLang="en-US"/>
              <a:t>O_RDONLY：以只读的方式打开</a:t>
            </a:r>
          </a:p>
          <a:p>
            <a:pPr indent="0" fontAlgn="auto">
              <a:lnSpc>
                <a:spcPts val="2000"/>
              </a:lnSpc>
            </a:pPr>
            <a:r>
              <a:rPr lang="zh-CN" altLang="en-US"/>
              <a:t>/dev/random和/dev/urandom：</a:t>
            </a:r>
          </a:p>
          <a:p>
            <a:pPr indent="0" fontAlgn="auto">
              <a:lnSpc>
                <a:spcPts val="2000"/>
              </a:lnSpc>
            </a:pPr>
            <a:r>
              <a:rPr lang="zh-CN" altLang="en-US"/>
              <a:t>随机数设备，提供不间断的随机字节流。</a:t>
            </a:r>
          </a:p>
          <a:p>
            <a:pPr indent="0" fontAlgn="auto">
              <a:lnSpc>
                <a:spcPts val="2000"/>
              </a:lnSpc>
            </a:pPr>
            <a:endParaRPr lang="zh-CN" altLang="en-US"/>
          </a:p>
          <a:p>
            <a:pPr indent="0" fontAlgn="auto">
              <a:lnSpc>
                <a:spcPts val="2000"/>
              </a:lnSpc>
            </a:pPr>
            <a:endParaRPr lang="zh-CN" altLang="en-US"/>
          </a:p>
          <a:p>
            <a:pPr indent="0" fontAlgn="auto">
              <a:lnSpc>
                <a:spcPts val="2000"/>
              </a:lnSpc>
            </a:pPr>
            <a:endParaRPr lang="zh-CN" altLang="en-US"/>
          </a:p>
          <a:p>
            <a:pPr indent="0" fontAlgn="auto">
              <a:lnSpc>
                <a:spcPts val="2000"/>
              </a:lnSpc>
            </a:pPr>
            <a:r>
              <a:rPr lang="en-US" altLang="zh-CN"/>
              <a:t>g_srandInit</a:t>
            </a:r>
            <a:r>
              <a:rPr lang="zh-CN" altLang="en-US"/>
              <a:t>是全局变量，布尔类型的标志，用于验证随机数的初始化</a:t>
            </a:r>
          </a:p>
          <a:p>
            <a:pPr indent="0" fontAlgn="auto">
              <a:lnSpc>
                <a:spcPts val="2000"/>
              </a:lnSpc>
            </a:pPr>
            <a:endParaRPr lang="zh-CN" altLang="en-US"/>
          </a:p>
          <a:p>
            <a:pPr indent="0" fontAlgn="auto">
              <a:lnSpc>
                <a:spcPts val="2000"/>
              </a:lnSpc>
            </a:pPr>
            <a:endParaRPr lang="zh-CN" altLang="en-US"/>
          </a:p>
        </p:txBody>
      </p:sp>
      <p:pic>
        <p:nvPicPr>
          <p:cNvPr id="6" name="图片 5"/>
          <p:cNvPicPr>
            <a:picLocks noChangeAspect="1"/>
          </p:cNvPicPr>
          <p:nvPr>
            <p:custDataLst>
              <p:tags r:id="rId2"/>
            </p:custDataLst>
          </p:nvPr>
        </p:nvPicPr>
        <p:blipFill>
          <a:blip r:embed="rId7"/>
          <a:srcRect l="-1048" t="4538" r="340" b="-4538"/>
          <a:stretch>
            <a:fillRect/>
          </a:stretch>
        </p:blipFill>
        <p:spPr>
          <a:xfrm>
            <a:off x="7073265" y="3140710"/>
            <a:ext cx="2441575" cy="363855"/>
          </a:xfrm>
          <a:prstGeom prst="rect">
            <a:avLst/>
          </a:prstGeom>
        </p:spPr>
      </p:pic>
      <p:sp>
        <p:nvSpPr>
          <p:cNvPr id="2" name="文本框 1"/>
          <p:cNvSpPr txBox="1"/>
          <p:nvPr/>
        </p:nvSpPr>
        <p:spPr>
          <a:xfrm>
            <a:off x="104775" y="158115"/>
            <a:ext cx="6913880" cy="368300"/>
          </a:xfrm>
          <a:prstGeom prst="rect">
            <a:avLst/>
          </a:prstGeom>
          <a:noFill/>
        </p:spPr>
        <p:txBody>
          <a:bodyPr wrap="square" rtlCol="0">
            <a:spAutoFit/>
          </a:bodyPr>
          <a:lstStyle/>
          <a:p>
            <a:r>
              <a:rPr lang="en-US" altLang="zh-CN" b="1"/>
              <a:t>OsSetArgParams——加载ELF格式文件</a:t>
            </a:r>
            <a:r>
              <a:rPr lang="zh-CN" altLang="en-US" b="1"/>
              <a:t>过程中</a:t>
            </a:r>
            <a:r>
              <a:rPr lang="zh-CN" b="1"/>
              <a:t>设置外部参数函数</a:t>
            </a:r>
          </a:p>
        </p:txBody>
      </p:sp>
      <p:pic>
        <p:nvPicPr>
          <p:cNvPr id="3" name="图片 2"/>
          <p:cNvPicPr>
            <a:picLocks noChangeAspect="1"/>
          </p:cNvPicPr>
          <p:nvPr>
            <p:custDataLst>
              <p:tags r:id="rId3"/>
            </p:custDataLst>
          </p:nvPr>
        </p:nvPicPr>
        <p:blipFill>
          <a:blip r:embed="rId8"/>
          <a:stretch>
            <a:fillRect/>
          </a:stretch>
        </p:blipFill>
        <p:spPr>
          <a:xfrm>
            <a:off x="7073265" y="158115"/>
            <a:ext cx="5060950" cy="748030"/>
          </a:xfrm>
          <a:prstGeom prst="rect">
            <a:avLst/>
          </a:prstGeom>
        </p:spPr>
      </p:pic>
      <p:sp>
        <p:nvSpPr>
          <p:cNvPr id="12" name="矩形 11"/>
          <p:cNvSpPr/>
          <p:nvPr/>
        </p:nvSpPr>
        <p:spPr>
          <a:xfrm>
            <a:off x="104775" y="1791335"/>
            <a:ext cx="3225165" cy="945515"/>
          </a:xfrm>
          <a:prstGeom prst="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p:nvPr/>
        </p:nvCxnSpPr>
        <p:spPr>
          <a:xfrm>
            <a:off x="3389630" y="2303145"/>
            <a:ext cx="3696335" cy="51562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58750" y="526415"/>
            <a:ext cx="6096000" cy="347345"/>
          </a:xfrm>
          <a:prstGeom prst="rect">
            <a:avLst/>
          </a:prstGeom>
          <a:noFill/>
        </p:spPr>
        <p:txBody>
          <a:bodyPr wrap="square" rtlCol="0" anchor="t">
            <a:spAutoFit/>
          </a:bodyPr>
          <a:lstStyle/>
          <a:p>
            <a:pPr indent="0" fontAlgn="auto">
              <a:lnSpc>
                <a:spcPts val="2000"/>
              </a:lnSpc>
            </a:pPr>
            <a:r>
              <a:rPr lang="zh-CN" altLang="en-US">
                <a:sym typeface="+mn-ea"/>
              </a:rPr>
              <a:t>将外部参数(命令行和环境变量)保存在栈底位置</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79748" y="-738323"/>
            <a:ext cx="4502332" cy="7423379"/>
          </a:xfrm>
          <a:prstGeom prst="rect">
            <a:avLst/>
          </a:prstGeom>
          <a:noFill/>
        </p:spPr>
        <p:txBody>
          <a:bodyPr wrap="square" rtlCol="0" anchor="ctr">
            <a:spAutoFit/>
          </a:bodyPr>
          <a:lstStyle/>
          <a:p>
            <a:pPr algn="ctr">
              <a:lnSpc>
                <a:spcPct val="150000"/>
              </a:lnSpc>
            </a:pPr>
            <a:r>
              <a:rPr lang="en-US" altLang="zh-CN" sz="36000" dirty="0">
                <a:latin typeface="微软雅黑" panose="020B0503020204020204" pitchFamily="34" charset="-122"/>
                <a:ea typeface="微软雅黑" panose="020B0503020204020204" pitchFamily="34" charset="-122"/>
              </a:rPr>
              <a:t>2</a:t>
            </a:r>
          </a:p>
        </p:txBody>
      </p:sp>
      <p:sp>
        <p:nvSpPr>
          <p:cNvPr id="7" name="椭圆 6"/>
          <p:cNvSpPr/>
          <p:nvPr/>
        </p:nvSpPr>
        <p:spPr>
          <a:xfrm>
            <a:off x="5804263" y="1219201"/>
            <a:ext cx="4359725" cy="435972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9" name="文本框 8"/>
          <p:cNvSpPr txBox="1"/>
          <p:nvPr/>
        </p:nvSpPr>
        <p:spPr>
          <a:xfrm>
            <a:off x="6039120" y="2973366"/>
            <a:ext cx="3890010" cy="922020"/>
          </a:xfrm>
          <a:prstGeom prst="rect">
            <a:avLst/>
          </a:prstGeom>
          <a:noFill/>
        </p:spPr>
        <p:txBody>
          <a:bodyPr wrap="square" rtlCol="0">
            <a:spAutoFit/>
          </a:bodyPr>
          <a:lstStyle/>
          <a:p>
            <a:pPr algn="just">
              <a:lnSpc>
                <a:spcPct val="150000"/>
              </a:lnSpc>
              <a:buClrTx/>
              <a:buSzTx/>
              <a:buFontTx/>
            </a:pPr>
            <a:r>
              <a:rPr lang="en-US" sz="3600" b="1" dirty="0">
                <a:latin typeface="微软雅黑" panose="020B0503020204020204" pitchFamily="34" charset="-122"/>
                <a:ea typeface="微软雅黑" panose="020B0503020204020204" pitchFamily="34" charset="-122"/>
                <a:cs typeface="微软雅黑" panose="020B0503020204020204" pitchFamily="34" charset="-122"/>
              </a:rPr>
              <a:t>ELF</a:t>
            </a: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文件格式</a:t>
            </a:r>
          </a:p>
        </p:txBody>
      </p:sp>
      <p:pic>
        <p:nvPicPr>
          <p:cNvPr id="2" name="图片 1"/>
          <p:cNvPicPr>
            <a:picLocks noChangeAspect="1"/>
          </p:cNvPicPr>
          <p:nvPr/>
        </p:nvPicPr>
        <p:blipFill>
          <a:blip r:embed="rId2"/>
          <a:stretch>
            <a:fillRect/>
          </a:stretch>
        </p:blipFill>
        <p:spPr>
          <a:xfrm>
            <a:off x="2787579" y="3070598"/>
            <a:ext cx="3029975" cy="9998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1500"/>
                                        <p:tgtEl>
                                          <p:spTgt spid="5"/>
                                        </p:tgtEl>
                                      </p:cBhvr>
                                    </p:animEffect>
                                  </p:childTnLst>
                                </p:cTn>
                              </p:par>
                              <p:par>
                                <p:cTn id="8" presetID="21" presetClass="entr" presetSubtype="1" fill="hold" grpId="0" nodeType="withEffect">
                                  <p:stCondLst>
                                    <p:cond delay="75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1500"/>
                                        <p:tgtEl>
                                          <p:spTgt spid="7"/>
                                        </p:tgtEl>
                                      </p:cBhvr>
                                    </p:animEffect>
                                  </p:childTnLst>
                                </p:cTn>
                              </p:par>
                              <p:par>
                                <p:cTn id="11" presetID="22" presetClass="entr" presetSubtype="1" fill="hold" grpId="0" nodeType="withEffect">
                                  <p:stCondLst>
                                    <p:cond delay="1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custDataLst>
              <p:tags r:id="rId1"/>
            </p:custDataLst>
          </p:nvPr>
        </p:nvPicPr>
        <p:blipFill>
          <a:blip r:embed="rId6"/>
          <a:srcRect l="700"/>
          <a:stretch>
            <a:fillRect/>
          </a:stretch>
        </p:blipFill>
        <p:spPr>
          <a:xfrm>
            <a:off x="0" y="1209675"/>
            <a:ext cx="7123430" cy="3849370"/>
          </a:xfrm>
          <a:prstGeom prst="rect">
            <a:avLst/>
          </a:prstGeom>
        </p:spPr>
      </p:pic>
      <p:pic>
        <p:nvPicPr>
          <p:cNvPr id="8" name="图片 7"/>
          <p:cNvPicPr>
            <a:picLocks noChangeAspect="1"/>
          </p:cNvPicPr>
          <p:nvPr/>
        </p:nvPicPr>
        <p:blipFill>
          <a:blip r:embed="rId7"/>
          <a:stretch>
            <a:fillRect/>
          </a:stretch>
        </p:blipFill>
        <p:spPr>
          <a:xfrm>
            <a:off x="5870575" y="782955"/>
            <a:ext cx="6113780" cy="2649855"/>
          </a:xfrm>
          <a:prstGeom prst="rect">
            <a:avLst/>
          </a:prstGeom>
        </p:spPr>
      </p:pic>
      <p:cxnSp>
        <p:nvCxnSpPr>
          <p:cNvPr id="11" name="直接箭头连接符 10"/>
          <p:cNvCxnSpPr/>
          <p:nvPr/>
        </p:nvCxnSpPr>
        <p:spPr>
          <a:xfrm flipV="1">
            <a:off x="2073275" y="2691765"/>
            <a:ext cx="3768090" cy="1828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61925" y="2818765"/>
            <a:ext cx="1831975" cy="12954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8"/>
          <a:stretch>
            <a:fillRect/>
          </a:stretch>
        </p:blipFill>
        <p:spPr>
          <a:xfrm>
            <a:off x="7232015" y="3689985"/>
            <a:ext cx="4859655" cy="2780030"/>
          </a:xfrm>
          <a:prstGeom prst="rect">
            <a:avLst/>
          </a:prstGeom>
        </p:spPr>
      </p:pic>
      <p:cxnSp>
        <p:nvCxnSpPr>
          <p:cNvPr id="16" name="直接箭头连接符 15"/>
          <p:cNvCxnSpPr/>
          <p:nvPr/>
        </p:nvCxnSpPr>
        <p:spPr>
          <a:xfrm>
            <a:off x="8829040" y="3086100"/>
            <a:ext cx="68580" cy="545465"/>
          </a:xfrm>
          <a:prstGeom prst="straightConnector1">
            <a:avLst/>
          </a:prstGeom>
          <a:ln w="19050">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132445" y="2874645"/>
            <a:ext cx="2052320" cy="211455"/>
          </a:xfrm>
          <a:prstGeom prst="rect">
            <a:avLst/>
          </a:prstGeom>
          <a:noFill/>
          <a:ln w="19050">
            <a:solidFill>
              <a:schemeClr val="accent6">
                <a:lumMod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custDataLst>
              <p:tags r:id="rId2"/>
            </p:custDataLst>
          </p:nvPr>
        </p:nvSpPr>
        <p:spPr>
          <a:xfrm>
            <a:off x="104775" y="158115"/>
            <a:ext cx="6913880" cy="368300"/>
          </a:xfrm>
          <a:prstGeom prst="rect">
            <a:avLst/>
          </a:prstGeom>
          <a:noFill/>
        </p:spPr>
        <p:txBody>
          <a:bodyPr wrap="square" rtlCol="0">
            <a:spAutoFit/>
          </a:bodyPr>
          <a:lstStyle/>
          <a:p>
            <a:r>
              <a:rPr lang="en-US" altLang="zh-CN" b="1"/>
              <a:t>OsSetArgParams——加载ELF格式文件</a:t>
            </a:r>
            <a:r>
              <a:rPr lang="zh-CN" altLang="en-US" b="1"/>
              <a:t>过程中</a:t>
            </a:r>
            <a:r>
              <a:rPr lang="zh-CN" b="1"/>
              <a:t>设置外部参数函数</a:t>
            </a:r>
          </a:p>
        </p:txBody>
      </p:sp>
      <p:sp>
        <p:nvSpPr>
          <p:cNvPr id="2" name="矩形 1"/>
          <p:cNvSpPr/>
          <p:nvPr/>
        </p:nvSpPr>
        <p:spPr>
          <a:xfrm>
            <a:off x="5858510" y="769620"/>
            <a:ext cx="6129655" cy="2658745"/>
          </a:xfrm>
          <a:prstGeom prst="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custDataLst>
              <p:tags r:id="rId3"/>
            </p:custDataLst>
          </p:nvPr>
        </p:nvSpPr>
        <p:spPr>
          <a:xfrm>
            <a:off x="7314565" y="3623310"/>
            <a:ext cx="4777105" cy="2870200"/>
          </a:xfrm>
          <a:prstGeom prst="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8"/>
          <a:srcRect l="700"/>
          <a:stretch>
            <a:fillRect/>
          </a:stretch>
        </p:blipFill>
        <p:spPr>
          <a:xfrm>
            <a:off x="0" y="1209675"/>
            <a:ext cx="7123430" cy="3849370"/>
          </a:xfrm>
          <a:prstGeom prst="rect">
            <a:avLst/>
          </a:prstGeom>
        </p:spPr>
      </p:pic>
      <p:sp>
        <p:nvSpPr>
          <p:cNvPr id="4" name="文本框 3"/>
          <p:cNvSpPr txBox="1"/>
          <p:nvPr/>
        </p:nvSpPr>
        <p:spPr>
          <a:xfrm>
            <a:off x="7073265" y="887095"/>
            <a:ext cx="5118735" cy="3646170"/>
          </a:xfrm>
          <a:prstGeom prst="rect">
            <a:avLst/>
          </a:prstGeom>
          <a:noFill/>
        </p:spPr>
        <p:txBody>
          <a:bodyPr wrap="square" rtlCol="0">
            <a:noAutofit/>
          </a:bodyPr>
          <a:lstStyle/>
          <a:p>
            <a:pPr indent="0" fontAlgn="auto">
              <a:lnSpc>
                <a:spcPct val="150000"/>
              </a:lnSpc>
            </a:pPr>
            <a:r>
              <a:rPr lang="en-US" altLang="zh-CN"/>
              <a:t>1. </a:t>
            </a:r>
            <a:r>
              <a:rPr lang="zh-CN" altLang="en-US"/>
              <a:t>这几行分别通过用户空间栈顶位置与前面步骤取得的</a:t>
            </a:r>
            <a:r>
              <a:rPr lang="en-US" altLang="zh-CN"/>
              <a:t>randomDevFD</a:t>
            </a:r>
            <a:r>
              <a:rPr lang="zh-CN" altLang="en-US"/>
              <a:t>之差计算栈的最大上限；</a:t>
            </a:r>
          </a:p>
          <a:p>
            <a:pPr indent="0" fontAlgn="auto">
              <a:lnSpc>
                <a:spcPct val="150000"/>
              </a:lnSpc>
            </a:pPr>
            <a:r>
              <a:rPr lang="en-US" altLang="zh-CN"/>
              <a:t>2. </a:t>
            </a:r>
            <a:r>
              <a:rPr lang="zh-CN" altLang="en-US"/>
              <a:t>通过</a:t>
            </a:r>
            <a:r>
              <a:rPr lang="zh-CN" altLang="en-US">
                <a:sym typeface="+mn-ea"/>
              </a:rPr>
              <a:t>栈的最大上限</a:t>
            </a:r>
            <a:r>
              <a:rPr lang="zh-CN" altLang="en-US"/>
              <a:t>与用户态空间栈大小（取1M）之差计算栈顶位置；</a:t>
            </a:r>
          </a:p>
          <a:p>
            <a:pPr indent="0" fontAlgn="auto">
              <a:lnSpc>
                <a:spcPct val="150000"/>
              </a:lnSpc>
            </a:pPr>
            <a:r>
              <a:rPr lang="en-US" altLang="zh-CN"/>
              <a:t>3. </a:t>
            </a:r>
            <a:r>
              <a:rPr lang="zh-CN" altLang="en-US"/>
              <a:t>将用户态空间栈大小赋予</a:t>
            </a:r>
            <a:r>
              <a:rPr lang="en-US" altLang="zh-CN"/>
              <a:t>stackSize</a:t>
            </a:r>
            <a:r>
              <a:rPr lang="zh-CN" altLang="en-US"/>
              <a:t>；</a:t>
            </a:r>
          </a:p>
          <a:p>
            <a:pPr indent="0" fontAlgn="auto">
              <a:lnSpc>
                <a:spcPct val="150000"/>
              </a:lnSpc>
            </a:pPr>
            <a:r>
              <a:rPr lang="en-US" altLang="zh-CN"/>
              <a:t>4. </a:t>
            </a:r>
            <a:r>
              <a:rPr lang="zh-CN" altLang="en-US"/>
              <a:t>通过栈底位置与用户最大参数大小之差计算栈空间参数。 </a:t>
            </a:r>
          </a:p>
        </p:txBody>
      </p:sp>
      <p:sp>
        <p:nvSpPr>
          <p:cNvPr id="7" name="矩形 6"/>
          <p:cNvSpPr/>
          <p:nvPr/>
        </p:nvSpPr>
        <p:spPr>
          <a:xfrm>
            <a:off x="194310" y="3349625"/>
            <a:ext cx="6148705" cy="513715"/>
          </a:xfrm>
          <a:prstGeom prst="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194310" y="4127500"/>
            <a:ext cx="6923405" cy="153670"/>
          </a:xfrm>
          <a:prstGeom prst="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3"/>
            </p:custDataLst>
          </p:nvPr>
        </p:nvSpPr>
        <p:spPr>
          <a:xfrm>
            <a:off x="7123430" y="3928745"/>
            <a:ext cx="5118735" cy="718185"/>
          </a:xfrm>
          <a:prstGeom prst="rect">
            <a:avLst/>
          </a:prstGeom>
          <a:noFill/>
        </p:spPr>
        <p:txBody>
          <a:bodyPr wrap="square" rtlCol="0">
            <a:noAutofit/>
          </a:bodyPr>
          <a:lstStyle/>
          <a:p>
            <a:pPr indent="0" fontAlgn="auto">
              <a:lnSpc>
                <a:spcPct val="150000"/>
              </a:lnSpc>
            </a:pPr>
            <a:r>
              <a:rPr lang="en-US" altLang="zh-CN"/>
              <a:t>5. </a:t>
            </a:r>
            <a:r>
              <a:rPr lang="zh-CN"/>
              <a:t>通过</a:t>
            </a:r>
            <a:r>
              <a:rPr lang="en-US" altLang="zh-CN"/>
              <a:t>OsStackAlloc</a:t>
            </a:r>
            <a:r>
              <a:rPr lang="zh-CN" altLang="en-US"/>
              <a:t>分配了用户栈大小为</a:t>
            </a:r>
            <a:r>
              <a:rPr lang="en-US" altLang="zh-CN"/>
              <a:t>1M</a:t>
            </a:r>
            <a:r>
              <a:rPr lang="zh-CN" altLang="en-US"/>
              <a:t>的栈区</a:t>
            </a:r>
          </a:p>
          <a:p>
            <a:pPr indent="0" fontAlgn="auto">
              <a:lnSpc>
                <a:spcPct val="150000"/>
              </a:lnSpc>
            </a:pPr>
            <a:endParaRPr lang="zh-CN" altLang="en-US"/>
          </a:p>
        </p:txBody>
      </p:sp>
      <p:cxnSp>
        <p:nvCxnSpPr>
          <p:cNvPr id="14" name="直接箭头连接符 13"/>
          <p:cNvCxnSpPr>
            <a:stCxn id="7" idx="3"/>
            <a:endCxn id="4" idx="1"/>
          </p:cNvCxnSpPr>
          <p:nvPr>
            <p:custDataLst>
              <p:tags r:id="rId4"/>
            </p:custDataLst>
          </p:nvPr>
        </p:nvCxnSpPr>
        <p:spPr>
          <a:xfrm flipV="1">
            <a:off x="6343015" y="2710180"/>
            <a:ext cx="730250" cy="89662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5"/>
            </p:custDataLst>
          </p:nvPr>
        </p:nvSpPr>
        <p:spPr>
          <a:xfrm>
            <a:off x="104775" y="158115"/>
            <a:ext cx="6913880" cy="368300"/>
          </a:xfrm>
          <a:prstGeom prst="rect">
            <a:avLst/>
          </a:prstGeom>
          <a:noFill/>
        </p:spPr>
        <p:txBody>
          <a:bodyPr wrap="square" rtlCol="0">
            <a:spAutoFit/>
          </a:bodyPr>
          <a:lstStyle/>
          <a:p>
            <a:r>
              <a:rPr lang="en-US" altLang="zh-CN" b="1"/>
              <a:t>OsSetArgParams——加载ELF格式文件</a:t>
            </a:r>
            <a:r>
              <a:rPr lang="zh-CN" altLang="en-US" b="1"/>
              <a:t>过程中</a:t>
            </a:r>
            <a:r>
              <a:rPr lang="zh-CN" b="1"/>
              <a:t>设置外部参数函数</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5"/>
          <a:srcRect r="4144"/>
          <a:stretch>
            <a:fillRect/>
          </a:stretch>
        </p:blipFill>
        <p:spPr>
          <a:xfrm>
            <a:off x="151765" y="738505"/>
            <a:ext cx="7872730" cy="3894455"/>
          </a:xfrm>
          <a:prstGeom prst="rect">
            <a:avLst/>
          </a:prstGeom>
        </p:spPr>
      </p:pic>
      <p:sp>
        <p:nvSpPr>
          <p:cNvPr id="4" name="文本框 3"/>
          <p:cNvSpPr txBox="1"/>
          <p:nvPr/>
        </p:nvSpPr>
        <p:spPr>
          <a:xfrm>
            <a:off x="8180070" y="483235"/>
            <a:ext cx="4064000" cy="5908040"/>
          </a:xfrm>
          <a:prstGeom prst="rect">
            <a:avLst/>
          </a:prstGeom>
          <a:noFill/>
        </p:spPr>
        <p:txBody>
          <a:bodyPr wrap="square" rtlCol="0">
            <a:spAutoFit/>
          </a:bodyPr>
          <a:lstStyle/>
          <a:p>
            <a:pPr indent="0" fontAlgn="auto">
              <a:lnSpc>
                <a:spcPct val="150000"/>
              </a:lnSpc>
            </a:pPr>
            <a:r>
              <a:rPr lang="zh-CN" altLang="en-US"/>
              <a:t>这部分函数主要完成对</a:t>
            </a:r>
            <a:r>
              <a:rPr lang="en-US" altLang="zh-CN"/>
              <a:t>argc</a:t>
            </a:r>
            <a:r>
              <a:rPr lang="zh-CN" altLang="en-US"/>
              <a:t>、</a:t>
            </a:r>
            <a:r>
              <a:rPr lang="en-US" altLang="zh-CN"/>
              <a:t>envc</a:t>
            </a:r>
            <a:r>
              <a:rPr lang="zh-CN" altLang="en-US"/>
              <a:t>、</a:t>
            </a:r>
            <a:r>
              <a:rPr lang="en-US" altLang="zh-CN"/>
              <a:t>execName</a:t>
            </a:r>
            <a:r>
              <a:rPr lang="zh-CN" altLang="en-US"/>
              <a:t>、</a:t>
            </a:r>
            <a:r>
              <a:rPr lang="en-US" altLang="zh-CN"/>
              <a:t>argStart</a:t>
            </a:r>
            <a:r>
              <a:rPr lang="zh-CN" altLang="en-US"/>
              <a:t>的赋值，根据其类型不同，赋值方法和检验方法也不同，</a:t>
            </a:r>
            <a:r>
              <a:rPr lang="en-US" altLang="zh-CN"/>
              <a:t>argc</a:t>
            </a:r>
            <a:r>
              <a:rPr lang="zh-CN" altLang="en-US"/>
              <a:t>和</a:t>
            </a:r>
            <a:r>
              <a:rPr lang="en-US" altLang="zh-CN"/>
              <a:t>envc</a:t>
            </a:r>
            <a:r>
              <a:rPr lang="zh-CN" altLang="en-US"/>
              <a:t>直接从</a:t>
            </a:r>
            <a:r>
              <a:rPr lang="en-US" altLang="zh-CN"/>
              <a:t>OsGetParamNum</a:t>
            </a:r>
            <a:r>
              <a:rPr lang="zh-CN" altLang="en-US"/>
              <a:t>函数获取，通过</a:t>
            </a:r>
            <a:r>
              <a:rPr lang="en-US" altLang="zh-CN"/>
              <a:t>ret</a:t>
            </a:r>
            <a:r>
              <a:rPr lang="zh-CN" altLang="en-US"/>
              <a:t>检验是否赋值成功；</a:t>
            </a:r>
          </a:p>
          <a:p>
            <a:pPr indent="0" fontAlgn="auto">
              <a:lnSpc>
                <a:spcPct val="150000"/>
              </a:lnSpc>
            </a:pPr>
            <a:r>
              <a:rPr lang="en-US" altLang="zh-CN"/>
              <a:t>execName</a:t>
            </a:r>
            <a:r>
              <a:rPr lang="zh-CN" altLang="en-US"/>
              <a:t>赋值为</a:t>
            </a:r>
            <a:r>
              <a:rPr lang="en-US" altLang="zh-CN"/>
              <a:t>topOfMem</a:t>
            </a:r>
            <a:r>
              <a:rPr lang="zh-CN" altLang="en-US"/>
              <a:t>的字符型；</a:t>
            </a:r>
          </a:p>
          <a:p>
            <a:pPr indent="0" fontAlgn="auto">
              <a:lnSpc>
                <a:spcPct val="150000"/>
              </a:lnSpc>
            </a:pPr>
            <a:r>
              <a:rPr lang="en-US" altLang="zh-CN"/>
              <a:t>argStart</a:t>
            </a:r>
            <a:r>
              <a:rPr lang="zh-CN" altLang="en-US"/>
              <a:t>赋值与</a:t>
            </a:r>
            <a:r>
              <a:rPr lang="en-US" altLang="zh-CN">
                <a:sym typeface="+mn-ea"/>
              </a:rPr>
              <a:t>topOfMem</a:t>
            </a:r>
            <a:r>
              <a:rPr lang="zh-CN" altLang="en-US">
                <a:sym typeface="+mn-ea"/>
              </a:rPr>
              <a:t>相同；</a:t>
            </a:r>
          </a:p>
          <a:p>
            <a:pPr indent="0" fontAlgn="auto">
              <a:lnSpc>
                <a:spcPct val="150000"/>
              </a:lnSpc>
            </a:pPr>
            <a:endParaRPr lang="zh-CN" altLang="en-US">
              <a:sym typeface="+mn-ea"/>
            </a:endParaRPr>
          </a:p>
          <a:p>
            <a:pPr indent="0" fontAlgn="auto">
              <a:lnSpc>
                <a:spcPct val="150000"/>
              </a:lnSpc>
            </a:pPr>
            <a:r>
              <a:rPr lang="zh-CN" altLang="en-US"/>
              <a:t>这部分通过</a:t>
            </a:r>
            <a:r>
              <a:rPr lang="en-US" altLang="zh-CN"/>
              <a:t>OsCopyParams</a:t>
            </a:r>
            <a:r>
              <a:rPr lang="zh-CN" altLang="en-US"/>
              <a:t>函数将</a:t>
            </a:r>
            <a:r>
              <a:rPr lang="zh-CN" altLang="en-US">
                <a:sym typeface="+mn-ea"/>
              </a:rPr>
              <a:t>根据</a:t>
            </a:r>
            <a:r>
              <a:rPr lang="en-US" altLang="zh-CN">
                <a:sym typeface="+mn-ea"/>
              </a:rPr>
              <a:t>load-&gt;argc</a:t>
            </a:r>
            <a:r>
              <a:rPr lang="zh-CN" altLang="en-US">
                <a:sym typeface="+mn-ea"/>
              </a:rPr>
              <a:t>、</a:t>
            </a:r>
            <a:r>
              <a:rPr lang="en-US" altLang="zh-CN">
                <a:sym typeface="+mn-ea"/>
              </a:rPr>
              <a:t>load-&gt;envc</a:t>
            </a:r>
            <a:r>
              <a:rPr lang="zh-CN" altLang="en-US">
                <a:sym typeface="+mn-ea"/>
              </a:rPr>
              <a:t>记录的个数把</a:t>
            </a:r>
            <a:r>
              <a:rPr lang="en-US" altLang="zh-CN">
                <a:sym typeface="+mn-ea"/>
              </a:rPr>
              <a:t>argc</a:t>
            </a:r>
            <a:r>
              <a:rPr lang="zh-CN" altLang="en-US">
                <a:sym typeface="+mn-ea"/>
              </a:rPr>
              <a:t>数组、</a:t>
            </a:r>
            <a:r>
              <a:rPr lang="en-US" altLang="zh-CN">
                <a:sym typeface="+mn-ea"/>
              </a:rPr>
              <a:t>envp</a:t>
            </a:r>
            <a:r>
              <a:rPr lang="zh-CN" altLang="en-US">
                <a:sym typeface="+mn-ea"/>
              </a:rPr>
              <a:t>中的值载入栈的相应位置</a:t>
            </a:r>
            <a:endParaRPr lang="zh-CN" altLang="en-US"/>
          </a:p>
          <a:p>
            <a:pPr indent="0" fontAlgn="auto">
              <a:lnSpc>
                <a:spcPct val="150000"/>
              </a:lnSpc>
            </a:pPr>
            <a:endParaRPr lang="zh-CN" altLang="en-US"/>
          </a:p>
          <a:p>
            <a:pPr indent="0" fontAlgn="auto">
              <a:lnSpc>
                <a:spcPct val="150000"/>
              </a:lnSpc>
            </a:pPr>
            <a:endParaRPr lang="zh-CN" altLang="en-US"/>
          </a:p>
        </p:txBody>
      </p:sp>
      <p:sp>
        <p:nvSpPr>
          <p:cNvPr id="5" name="矩形 4"/>
          <p:cNvSpPr/>
          <p:nvPr/>
        </p:nvSpPr>
        <p:spPr>
          <a:xfrm>
            <a:off x="197485" y="2672080"/>
            <a:ext cx="7447280" cy="1714500"/>
          </a:xfrm>
          <a:prstGeom prst="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p:nvPr>
            <p:custDataLst>
              <p:tags r:id="rId2"/>
            </p:custDataLst>
          </p:nvPr>
        </p:nvCxnSpPr>
        <p:spPr>
          <a:xfrm>
            <a:off x="7644765" y="3547745"/>
            <a:ext cx="615315" cy="5753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3"/>
            </p:custDataLst>
          </p:nvPr>
        </p:nvSpPr>
        <p:spPr>
          <a:xfrm>
            <a:off x="104775" y="158115"/>
            <a:ext cx="6913880" cy="368300"/>
          </a:xfrm>
          <a:prstGeom prst="rect">
            <a:avLst/>
          </a:prstGeom>
          <a:noFill/>
        </p:spPr>
        <p:txBody>
          <a:bodyPr wrap="square" rtlCol="0">
            <a:spAutoFit/>
          </a:bodyPr>
          <a:lstStyle/>
          <a:p>
            <a:r>
              <a:rPr lang="en-US" altLang="zh-CN" b="1"/>
              <a:t>OsSetArgParams——加载ELF格式文件</a:t>
            </a:r>
            <a:r>
              <a:rPr lang="zh-CN" altLang="en-US" b="1"/>
              <a:t>过程中</a:t>
            </a:r>
            <a:r>
              <a:rPr lang="zh-CN" b="1"/>
              <a:t>设置外部参数函数</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7"/>
          <a:stretch>
            <a:fillRect/>
          </a:stretch>
        </p:blipFill>
        <p:spPr>
          <a:xfrm>
            <a:off x="106680" y="526415"/>
            <a:ext cx="6468745" cy="6187440"/>
          </a:xfrm>
          <a:prstGeom prst="rect">
            <a:avLst/>
          </a:prstGeom>
        </p:spPr>
      </p:pic>
      <p:sp>
        <p:nvSpPr>
          <p:cNvPr id="2" name="文本框 1"/>
          <p:cNvSpPr txBox="1"/>
          <p:nvPr>
            <p:custDataLst>
              <p:tags r:id="rId2"/>
            </p:custDataLst>
          </p:nvPr>
        </p:nvSpPr>
        <p:spPr>
          <a:xfrm>
            <a:off x="6575425" y="158115"/>
            <a:ext cx="5187315" cy="6323965"/>
          </a:xfrm>
          <a:prstGeom prst="rect">
            <a:avLst/>
          </a:prstGeom>
          <a:noFill/>
        </p:spPr>
        <p:txBody>
          <a:bodyPr wrap="square" rtlCol="0">
            <a:spAutoFit/>
          </a:bodyPr>
          <a:lstStyle/>
          <a:p>
            <a:pPr indent="0" fontAlgn="auto">
              <a:lnSpc>
                <a:spcPct val="150000"/>
              </a:lnSpc>
            </a:pPr>
            <a:r>
              <a:rPr lang="zh-CN" altLang="en-US"/>
              <a:t>后面两部分多次调用</a:t>
            </a:r>
            <a:r>
              <a:rPr lang="en-US" altLang="zh-CN"/>
              <a:t>OsCopyParams(ELFLoadInfo *loadInfo,INT32 argc,CHAR *const *argv)</a:t>
            </a:r>
            <a:r>
              <a:rPr lang="zh-CN" altLang="en-US"/>
              <a:t>函数，意为根据</a:t>
            </a:r>
            <a:r>
              <a:rPr lang="en-US" altLang="zh-CN"/>
              <a:t>argc</a:t>
            </a:r>
            <a:r>
              <a:rPr lang="zh-CN" altLang="en-US"/>
              <a:t>的数量多少把</a:t>
            </a:r>
            <a:r>
              <a:rPr lang="en-US" altLang="zh-CN"/>
              <a:t>argv</a:t>
            </a:r>
            <a:r>
              <a:rPr lang="zh-CN" altLang="en-US"/>
              <a:t>数组中的值赋给</a:t>
            </a:r>
            <a:r>
              <a:rPr lang="en-US" altLang="zh-CN"/>
              <a:t>loadInfo</a:t>
            </a:r>
            <a:r>
              <a:rPr lang="zh-CN" altLang="en-US"/>
              <a:t>中对应的部分。</a:t>
            </a:r>
          </a:p>
          <a:p>
            <a:pPr indent="0" fontAlgn="auto">
              <a:lnSpc>
                <a:spcPct val="150000"/>
              </a:lnSpc>
            </a:pPr>
            <a:endParaRPr lang="zh-CN" altLang="en-US"/>
          </a:p>
          <a:p>
            <a:pPr indent="0" fontAlgn="auto">
              <a:lnSpc>
                <a:spcPct val="150000"/>
              </a:lnSpc>
            </a:pPr>
            <a:r>
              <a:rPr lang="zh-CN" altLang="en-US"/>
              <a:t>函数先进行验错，确保函数数</a:t>
            </a:r>
            <a:r>
              <a:rPr lang="en-US" altLang="zh-CN"/>
              <a:t>argc</a:t>
            </a:r>
            <a:r>
              <a:rPr lang="zh-CN" altLang="en-US"/>
              <a:t>大于</a:t>
            </a:r>
            <a:r>
              <a:rPr lang="en-US" altLang="zh-CN"/>
              <a:t>0</a:t>
            </a:r>
            <a:r>
              <a:rPr lang="zh-CN" altLang="en-US"/>
              <a:t>且数组</a:t>
            </a:r>
            <a:r>
              <a:rPr lang="en-US" altLang="zh-CN"/>
              <a:t>argv</a:t>
            </a:r>
            <a:r>
              <a:rPr lang="zh-CN" altLang="en-US"/>
              <a:t>不空，且通过</a:t>
            </a:r>
            <a:r>
              <a:rPr lang="en-US" altLang="zh-CN"/>
              <a:t>OsGetKernelVaddr</a:t>
            </a:r>
            <a:r>
              <a:rPr lang="zh-CN" altLang="en-US"/>
              <a:t>获取虚拟地址无异常后进入</a:t>
            </a:r>
            <a:r>
              <a:rPr lang="en-US" altLang="zh-CN"/>
              <a:t>for</a:t>
            </a:r>
            <a:r>
              <a:rPr lang="zh-CN" altLang="en-US"/>
              <a:t>循环。</a:t>
            </a:r>
          </a:p>
          <a:p>
            <a:pPr indent="0" fontAlgn="auto">
              <a:lnSpc>
                <a:spcPct val="150000"/>
              </a:lnSpc>
            </a:pPr>
            <a:endParaRPr lang="zh-CN" altLang="en-US"/>
          </a:p>
          <a:p>
            <a:pPr indent="0" fontAlgn="auto">
              <a:lnSpc>
                <a:spcPct val="150000"/>
              </a:lnSpc>
            </a:pPr>
            <a:r>
              <a:rPr lang="en-US" altLang="zh-CN"/>
              <a:t>for</a:t>
            </a:r>
            <a:r>
              <a:rPr lang="zh-CN" altLang="en-US"/>
              <a:t>循环中按照</a:t>
            </a:r>
            <a:r>
              <a:rPr lang="en-US" altLang="zh-CN"/>
              <a:t>argc</a:t>
            </a:r>
            <a:r>
              <a:rPr lang="zh-CN" altLang="en-US"/>
              <a:t>的个数将</a:t>
            </a:r>
            <a:r>
              <a:rPr lang="en-US" altLang="zh-CN"/>
              <a:t>argv</a:t>
            </a:r>
            <a:r>
              <a:rPr lang="zh-CN" altLang="en-US"/>
              <a:t>中的值赋给</a:t>
            </a:r>
            <a:r>
              <a:rPr lang="en-US" altLang="zh-CN"/>
              <a:t>loadInfo</a:t>
            </a:r>
            <a:r>
              <a:rPr lang="zh-CN" altLang="en-US"/>
              <a:t>用户栈中对应的部分。</a:t>
            </a:r>
          </a:p>
          <a:p>
            <a:pPr indent="0" fontAlgn="auto">
              <a:lnSpc>
                <a:spcPct val="150000"/>
              </a:lnSpc>
            </a:pPr>
            <a:endParaRPr lang="zh-CN" altLang="en-US"/>
          </a:p>
          <a:p>
            <a:pPr indent="0" fontAlgn="auto">
              <a:lnSpc>
                <a:spcPct val="150000"/>
              </a:lnSpc>
            </a:pPr>
            <a:r>
              <a:rPr lang="zh-CN" altLang="en-US"/>
              <a:t>该函数的返回值也是</a:t>
            </a:r>
            <a:r>
              <a:rPr lang="en-US" altLang="zh-CN"/>
              <a:t>LOS_OK,</a:t>
            </a:r>
            <a:r>
              <a:rPr lang="zh-CN" altLang="en-US"/>
              <a:t>因而接下来会用</a:t>
            </a:r>
            <a:r>
              <a:rPr lang="en-US" altLang="zh-CN"/>
              <a:t>ret</a:t>
            </a:r>
            <a:r>
              <a:rPr lang="zh-CN" altLang="en-US"/>
              <a:t>和</a:t>
            </a:r>
            <a:r>
              <a:rPr lang="en-US" altLang="zh-CN"/>
              <a:t>LOS_OK</a:t>
            </a:r>
            <a:r>
              <a:rPr lang="zh-CN" altLang="en-US"/>
              <a:t>进行对比来验证是否赋值成功。</a:t>
            </a:r>
          </a:p>
          <a:p>
            <a:pPr indent="0" fontAlgn="auto">
              <a:lnSpc>
                <a:spcPct val="150000"/>
              </a:lnSpc>
            </a:pPr>
            <a:endParaRPr lang="zh-CN" altLang="en-US"/>
          </a:p>
        </p:txBody>
      </p:sp>
      <p:sp>
        <p:nvSpPr>
          <p:cNvPr id="3" name="文本框 2"/>
          <p:cNvSpPr txBox="1"/>
          <p:nvPr>
            <p:custDataLst>
              <p:tags r:id="rId3"/>
            </p:custDataLst>
          </p:nvPr>
        </p:nvSpPr>
        <p:spPr>
          <a:xfrm>
            <a:off x="104775" y="158115"/>
            <a:ext cx="2747010" cy="368300"/>
          </a:xfrm>
          <a:prstGeom prst="rect">
            <a:avLst/>
          </a:prstGeom>
          <a:noFill/>
        </p:spPr>
        <p:txBody>
          <a:bodyPr wrap="square" rtlCol="0">
            <a:spAutoFit/>
          </a:bodyPr>
          <a:lstStyle/>
          <a:p>
            <a:r>
              <a:rPr lang="en-US" altLang="zh-CN" b="1"/>
              <a:t>OsCopyParams</a:t>
            </a:r>
            <a:r>
              <a:rPr lang="zh-CN" b="1"/>
              <a:t>函数</a:t>
            </a:r>
          </a:p>
        </p:txBody>
      </p:sp>
      <p:sp>
        <p:nvSpPr>
          <p:cNvPr id="4" name="矩形 3"/>
          <p:cNvSpPr/>
          <p:nvPr/>
        </p:nvSpPr>
        <p:spPr>
          <a:xfrm>
            <a:off x="273685" y="1467485"/>
            <a:ext cx="5002530" cy="1116965"/>
          </a:xfrm>
          <a:prstGeom prst="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4" idx="3"/>
          </p:cNvCxnSpPr>
          <p:nvPr/>
        </p:nvCxnSpPr>
        <p:spPr>
          <a:xfrm>
            <a:off x="5276215" y="2026285"/>
            <a:ext cx="1345565" cy="6813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82575" y="2647315"/>
            <a:ext cx="6022975" cy="3743960"/>
          </a:xfrm>
          <a:prstGeom prst="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custDataLst>
              <p:tags r:id="rId4"/>
            </p:custDataLst>
          </p:nvPr>
        </p:nvCxnSpPr>
        <p:spPr>
          <a:xfrm flipV="1">
            <a:off x="6278880" y="4210685"/>
            <a:ext cx="386715" cy="1847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5"/>
          <a:srcRect r="4144"/>
          <a:stretch>
            <a:fillRect/>
          </a:stretch>
        </p:blipFill>
        <p:spPr>
          <a:xfrm>
            <a:off x="151765" y="738505"/>
            <a:ext cx="7872730" cy="3894455"/>
          </a:xfrm>
          <a:prstGeom prst="rect">
            <a:avLst/>
          </a:prstGeom>
        </p:spPr>
      </p:pic>
      <p:sp>
        <p:nvSpPr>
          <p:cNvPr id="4" name="文本框 3"/>
          <p:cNvSpPr txBox="1"/>
          <p:nvPr/>
        </p:nvSpPr>
        <p:spPr>
          <a:xfrm>
            <a:off x="8180070" y="483235"/>
            <a:ext cx="4064000" cy="5908040"/>
          </a:xfrm>
          <a:prstGeom prst="rect">
            <a:avLst/>
          </a:prstGeom>
          <a:noFill/>
        </p:spPr>
        <p:txBody>
          <a:bodyPr wrap="square" rtlCol="0">
            <a:spAutoFit/>
          </a:bodyPr>
          <a:lstStyle/>
          <a:p>
            <a:pPr indent="0" fontAlgn="auto">
              <a:lnSpc>
                <a:spcPct val="150000"/>
              </a:lnSpc>
            </a:pPr>
            <a:r>
              <a:rPr lang="zh-CN" altLang="en-US"/>
              <a:t>这部分函数主要完成对</a:t>
            </a:r>
            <a:r>
              <a:rPr lang="en-US" altLang="zh-CN"/>
              <a:t>argc</a:t>
            </a:r>
            <a:r>
              <a:rPr lang="zh-CN" altLang="en-US"/>
              <a:t>、</a:t>
            </a:r>
            <a:r>
              <a:rPr lang="en-US" altLang="zh-CN"/>
              <a:t>envc</a:t>
            </a:r>
            <a:r>
              <a:rPr lang="zh-CN" altLang="en-US"/>
              <a:t>、</a:t>
            </a:r>
            <a:r>
              <a:rPr lang="en-US" altLang="zh-CN"/>
              <a:t>execName</a:t>
            </a:r>
            <a:r>
              <a:rPr lang="zh-CN" altLang="en-US"/>
              <a:t>、</a:t>
            </a:r>
            <a:r>
              <a:rPr lang="en-US" altLang="zh-CN"/>
              <a:t>argStart</a:t>
            </a:r>
            <a:r>
              <a:rPr lang="zh-CN" altLang="en-US"/>
              <a:t>的赋值，根据其类型不同，赋值方法和检验方法也不同，</a:t>
            </a:r>
            <a:r>
              <a:rPr lang="en-US" altLang="zh-CN"/>
              <a:t>argc</a:t>
            </a:r>
            <a:r>
              <a:rPr lang="zh-CN" altLang="en-US"/>
              <a:t>和</a:t>
            </a:r>
            <a:r>
              <a:rPr lang="en-US" altLang="zh-CN"/>
              <a:t>envc</a:t>
            </a:r>
            <a:r>
              <a:rPr lang="zh-CN" altLang="en-US"/>
              <a:t>直接从</a:t>
            </a:r>
            <a:r>
              <a:rPr lang="en-US" altLang="zh-CN"/>
              <a:t>OsGetParamNum</a:t>
            </a:r>
            <a:r>
              <a:rPr lang="zh-CN" altLang="en-US"/>
              <a:t>函数获取，通过</a:t>
            </a:r>
            <a:r>
              <a:rPr lang="en-US" altLang="zh-CN"/>
              <a:t>ret</a:t>
            </a:r>
            <a:r>
              <a:rPr lang="zh-CN" altLang="en-US"/>
              <a:t>检验是否赋值成功；</a:t>
            </a:r>
          </a:p>
          <a:p>
            <a:pPr indent="0" fontAlgn="auto">
              <a:lnSpc>
                <a:spcPct val="150000"/>
              </a:lnSpc>
            </a:pPr>
            <a:r>
              <a:rPr lang="en-US" altLang="zh-CN"/>
              <a:t>execName</a:t>
            </a:r>
            <a:r>
              <a:rPr lang="zh-CN" altLang="en-US"/>
              <a:t>赋值为</a:t>
            </a:r>
            <a:r>
              <a:rPr lang="en-US" altLang="zh-CN"/>
              <a:t>topOfMem</a:t>
            </a:r>
            <a:r>
              <a:rPr lang="zh-CN" altLang="en-US"/>
              <a:t>的字符型；</a:t>
            </a:r>
          </a:p>
          <a:p>
            <a:pPr indent="0" fontAlgn="auto">
              <a:lnSpc>
                <a:spcPct val="150000"/>
              </a:lnSpc>
            </a:pPr>
            <a:r>
              <a:rPr lang="en-US" altLang="zh-CN"/>
              <a:t>argStart</a:t>
            </a:r>
            <a:r>
              <a:rPr lang="zh-CN" altLang="en-US"/>
              <a:t>赋值与</a:t>
            </a:r>
            <a:r>
              <a:rPr lang="en-US" altLang="zh-CN">
                <a:sym typeface="+mn-ea"/>
              </a:rPr>
              <a:t>topOfMem</a:t>
            </a:r>
            <a:r>
              <a:rPr lang="zh-CN" altLang="en-US">
                <a:sym typeface="+mn-ea"/>
              </a:rPr>
              <a:t>相同；</a:t>
            </a:r>
          </a:p>
          <a:p>
            <a:pPr indent="0" fontAlgn="auto">
              <a:lnSpc>
                <a:spcPct val="150000"/>
              </a:lnSpc>
            </a:pPr>
            <a:endParaRPr lang="zh-CN" altLang="en-US">
              <a:sym typeface="+mn-ea"/>
            </a:endParaRPr>
          </a:p>
          <a:p>
            <a:pPr indent="0" fontAlgn="auto">
              <a:lnSpc>
                <a:spcPct val="150000"/>
              </a:lnSpc>
            </a:pPr>
            <a:r>
              <a:rPr lang="zh-CN" altLang="en-US"/>
              <a:t>这部分通过</a:t>
            </a:r>
            <a:r>
              <a:rPr lang="en-US" altLang="zh-CN"/>
              <a:t>OsCopyParams</a:t>
            </a:r>
            <a:r>
              <a:rPr lang="zh-CN" altLang="en-US"/>
              <a:t>函数将</a:t>
            </a:r>
            <a:r>
              <a:rPr lang="zh-CN" altLang="en-US">
                <a:sym typeface="+mn-ea"/>
              </a:rPr>
              <a:t>根据</a:t>
            </a:r>
            <a:r>
              <a:rPr lang="en-US" altLang="zh-CN">
                <a:sym typeface="+mn-ea"/>
              </a:rPr>
              <a:t>load-&gt;argc</a:t>
            </a:r>
            <a:r>
              <a:rPr lang="zh-CN" altLang="en-US">
                <a:sym typeface="+mn-ea"/>
              </a:rPr>
              <a:t>、</a:t>
            </a:r>
            <a:r>
              <a:rPr lang="en-US" altLang="zh-CN">
                <a:sym typeface="+mn-ea"/>
              </a:rPr>
              <a:t>load-&gt;envc</a:t>
            </a:r>
            <a:r>
              <a:rPr lang="zh-CN" altLang="en-US">
                <a:sym typeface="+mn-ea"/>
              </a:rPr>
              <a:t>记录的个数把</a:t>
            </a:r>
            <a:r>
              <a:rPr lang="en-US" altLang="zh-CN">
                <a:sym typeface="+mn-ea"/>
              </a:rPr>
              <a:t>argc</a:t>
            </a:r>
            <a:r>
              <a:rPr lang="zh-CN" altLang="en-US">
                <a:sym typeface="+mn-ea"/>
              </a:rPr>
              <a:t>数组、</a:t>
            </a:r>
            <a:r>
              <a:rPr lang="en-US" altLang="zh-CN">
                <a:sym typeface="+mn-ea"/>
              </a:rPr>
              <a:t>envp</a:t>
            </a:r>
            <a:r>
              <a:rPr lang="zh-CN" altLang="en-US">
                <a:sym typeface="+mn-ea"/>
              </a:rPr>
              <a:t>中的值载入栈的相应位置</a:t>
            </a:r>
            <a:endParaRPr lang="zh-CN" altLang="en-US"/>
          </a:p>
          <a:p>
            <a:pPr indent="0" fontAlgn="auto">
              <a:lnSpc>
                <a:spcPct val="150000"/>
              </a:lnSpc>
            </a:pPr>
            <a:endParaRPr lang="zh-CN" altLang="en-US"/>
          </a:p>
          <a:p>
            <a:pPr indent="0" fontAlgn="auto">
              <a:lnSpc>
                <a:spcPct val="150000"/>
              </a:lnSpc>
            </a:pPr>
            <a:endParaRPr lang="zh-CN" altLang="en-US"/>
          </a:p>
        </p:txBody>
      </p:sp>
      <p:sp>
        <p:nvSpPr>
          <p:cNvPr id="5" name="矩形 4"/>
          <p:cNvSpPr/>
          <p:nvPr/>
        </p:nvSpPr>
        <p:spPr>
          <a:xfrm>
            <a:off x="197485" y="2672080"/>
            <a:ext cx="7447280" cy="1714500"/>
          </a:xfrm>
          <a:prstGeom prst="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p:nvPr>
            <p:custDataLst>
              <p:tags r:id="rId2"/>
            </p:custDataLst>
          </p:nvPr>
        </p:nvCxnSpPr>
        <p:spPr>
          <a:xfrm>
            <a:off x="7644765" y="3547745"/>
            <a:ext cx="615315" cy="5753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3"/>
            </p:custDataLst>
          </p:nvPr>
        </p:nvSpPr>
        <p:spPr>
          <a:xfrm>
            <a:off x="104775" y="158115"/>
            <a:ext cx="6913880" cy="368300"/>
          </a:xfrm>
          <a:prstGeom prst="rect">
            <a:avLst/>
          </a:prstGeom>
          <a:noFill/>
        </p:spPr>
        <p:txBody>
          <a:bodyPr wrap="square" rtlCol="0">
            <a:spAutoFit/>
          </a:bodyPr>
          <a:lstStyle/>
          <a:p>
            <a:r>
              <a:rPr lang="en-US" altLang="zh-CN" b="1"/>
              <a:t>OsSetArgParams——加载ELF格式文件</a:t>
            </a:r>
            <a:r>
              <a:rPr lang="zh-CN" altLang="en-US" b="1"/>
              <a:t>过程中</a:t>
            </a:r>
            <a:r>
              <a:rPr lang="zh-CN" b="1"/>
              <a:t>设置外部参数函数</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19"/>
          <a:srcRect t="356" r="35812"/>
          <a:stretch>
            <a:fillRect/>
          </a:stretch>
        </p:blipFill>
        <p:spPr>
          <a:xfrm>
            <a:off x="6704330" y="171450"/>
            <a:ext cx="5508625" cy="3729990"/>
          </a:xfrm>
          <a:prstGeom prst="rect">
            <a:avLst/>
          </a:prstGeom>
        </p:spPr>
      </p:pic>
      <p:sp>
        <p:nvSpPr>
          <p:cNvPr id="5" name="文本框 4"/>
          <p:cNvSpPr txBox="1"/>
          <p:nvPr/>
        </p:nvSpPr>
        <p:spPr>
          <a:xfrm>
            <a:off x="6767195" y="3902075"/>
            <a:ext cx="5424805" cy="506730"/>
          </a:xfrm>
          <a:prstGeom prst="rect">
            <a:avLst/>
          </a:prstGeom>
          <a:noFill/>
        </p:spPr>
        <p:txBody>
          <a:bodyPr wrap="square" rtlCol="0">
            <a:spAutoFit/>
          </a:bodyPr>
          <a:lstStyle/>
          <a:p>
            <a:pPr indent="0" fontAlgn="auto">
              <a:lnSpc>
                <a:spcPct val="150000"/>
              </a:lnSpc>
            </a:pPr>
            <a:r>
              <a:rPr lang="zh-CN" altLang="en-US" dirty="0">
                <a:sym typeface="+mn-ea"/>
              </a:rPr>
              <a:t>完成</a:t>
            </a:r>
            <a:r>
              <a:rPr lang="en-US" altLang="zh-CN" dirty="0">
                <a:sym typeface="+mn-ea"/>
              </a:rPr>
              <a:t>SetArgParams</a:t>
            </a:r>
            <a:r>
              <a:rPr lang="zh-CN" altLang="en-US" dirty="0">
                <a:sym typeface="+mn-ea"/>
              </a:rPr>
              <a:t>后装入</a:t>
            </a:r>
            <a:r>
              <a:rPr lang="en-US" altLang="zh-CN" dirty="0" err="1">
                <a:sym typeface="+mn-ea"/>
              </a:rPr>
              <a:t>ELFLoadInfo</a:t>
            </a:r>
            <a:r>
              <a:rPr lang="zh-CN" altLang="en-US" dirty="0">
                <a:sym typeface="+mn-ea"/>
              </a:rPr>
              <a:t>中的内容</a:t>
            </a:r>
            <a:endParaRPr lang="zh-CN" altLang="en-US"/>
          </a:p>
        </p:txBody>
      </p:sp>
      <p:sp>
        <p:nvSpPr>
          <p:cNvPr id="3" name="矩形 2"/>
          <p:cNvSpPr/>
          <p:nvPr/>
        </p:nvSpPr>
        <p:spPr>
          <a:xfrm>
            <a:off x="8008620" y="3555365"/>
            <a:ext cx="939800" cy="152400"/>
          </a:xfrm>
          <a:prstGeom prst="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2"/>
            </p:custDataLst>
          </p:nvPr>
        </p:nvSpPr>
        <p:spPr>
          <a:xfrm>
            <a:off x="8008620" y="2345055"/>
            <a:ext cx="939800" cy="152400"/>
          </a:xfrm>
          <a:prstGeom prst="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custDataLst>
              <p:tags r:id="rId3"/>
            </p:custDataLst>
          </p:nvPr>
        </p:nvSpPr>
        <p:spPr>
          <a:xfrm>
            <a:off x="8008620" y="1726565"/>
            <a:ext cx="939800" cy="152400"/>
          </a:xfrm>
          <a:prstGeom prst="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4"/>
            </p:custDataLst>
          </p:nvPr>
        </p:nvSpPr>
        <p:spPr>
          <a:xfrm>
            <a:off x="8008620" y="1878965"/>
            <a:ext cx="939800" cy="152400"/>
          </a:xfrm>
          <a:prstGeom prst="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5"/>
            </p:custDataLst>
          </p:nvPr>
        </p:nvSpPr>
        <p:spPr>
          <a:xfrm>
            <a:off x="8008620" y="2192655"/>
            <a:ext cx="939800" cy="152400"/>
          </a:xfrm>
          <a:prstGeom prst="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custDataLst>
              <p:tags r:id="rId6"/>
            </p:custDataLst>
          </p:nvPr>
        </p:nvSpPr>
        <p:spPr>
          <a:xfrm>
            <a:off x="8008620" y="2031365"/>
            <a:ext cx="1219200" cy="152400"/>
          </a:xfrm>
          <a:prstGeom prst="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custDataLst>
              <p:tags r:id="rId7"/>
            </p:custDataLst>
          </p:nvPr>
        </p:nvSpPr>
        <p:spPr>
          <a:xfrm>
            <a:off x="8008620" y="3225800"/>
            <a:ext cx="939800" cy="152400"/>
          </a:xfrm>
          <a:prstGeom prst="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8"/>
            </p:custDataLst>
          </p:nvPr>
        </p:nvSpPr>
        <p:spPr>
          <a:xfrm>
            <a:off x="8008620" y="2925445"/>
            <a:ext cx="728345" cy="152400"/>
          </a:xfrm>
          <a:prstGeom prst="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9"/>
            </p:custDataLst>
          </p:nvPr>
        </p:nvSpPr>
        <p:spPr>
          <a:xfrm>
            <a:off x="8008620" y="956310"/>
            <a:ext cx="626745" cy="152400"/>
          </a:xfrm>
          <a:prstGeom prst="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10"/>
            </p:custDataLst>
          </p:nvPr>
        </p:nvSpPr>
        <p:spPr>
          <a:xfrm>
            <a:off x="8008620" y="1108075"/>
            <a:ext cx="626745" cy="152400"/>
          </a:xfrm>
          <a:prstGeom prst="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custDataLst>
              <p:tags r:id="rId11"/>
            </p:custDataLst>
          </p:nvPr>
        </p:nvSpPr>
        <p:spPr>
          <a:xfrm>
            <a:off x="8008620" y="651510"/>
            <a:ext cx="847090" cy="152400"/>
          </a:xfrm>
          <a:prstGeom prst="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custDataLst>
              <p:tags r:id="rId12"/>
            </p:custDataLst>
          </p:nvPr>
        </p:nvSpPr>
        <p:spPr>
          <a:xfrm>
            <a:off x="8008620" y="803910"/>
            <a:ext cx="847090" cy="152400"/>
          </a:xfrm>
          <a:prstGeom prst="rect">
            <a:avLst/>
          </a:prstGeom>
          <a:noFill/>
          <a:ln w="190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custDataLst>
              <p:tags r:id="rId13"/>
            </p:custDataLst>
          </p:nvPr>
        </p:nvSpPr>
        <p:spPr>
          <a:xfrm>
            <a:off x="104775" y="158115"/>
            <a:ext cx="2747010" cy="368300"/>
          </a:xfrm>
          <a:prstGeom prst="rect">
            <a:avLst/>
          </a:prstGeom>
          <a:noFill/>
        </p:spPr>
        <p:txBody>
          <a:bodyPr wrap="square" rtlCol="0">
            <a:spAutoFit/>
          </a:bodyPr>
          <a:lstStyle/>
          <a:p>
            <a:r>
              <a:rPr lang="en-US" altLang="zh-CN" b="1"/>
              <a:t>OsSetArgParams</a:t>
            </a:r>
            <a:r>
              <a:rPr lang="zh-CN" b="1"/>
              <a:t>函数总结</a:t>
            </a:r>
          </a:p>
        </p:txBody>
      </p:sp>
      <p:sp>
        <p:nvSpPr>
          <p:cNvPr id="19" name="矩形 18"/>
          <p:cNvSpPr/>
          <p:nvPr>
            <p:custDataLst>
              <p:tags r:id="rId14"/>
            </p:custDataLst>
          </p:nvPr>
        </p:nvSpPr>
        <p:spPr>
          <a:xfrm>
            <a:off x="8008620" y="1265555"/>
            <a:ext cx="626745" cy="152400"/>
          </a:xfrm>
          <a:prstGeom prst="rect">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custDataLst>
              <p:tags r:id="rId15"/>
            </p:custDataLst>
          </p:nvPr>
        </p:nvSpPr>
        <p:spPr>
          <a:xfrm>
            <a:off x="8008620" y="1417320"/>
            <a:ext cx="626745" cy="152400"/>
          </a:xfrm>
          <a:prstGeom prst="rect">
            <a:avLst/>
          </a:prstGeom>
          <a:noFill/>
          <a:ln w="190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custDataLst>
              <p:tags r:id="rId16"/>
            </p:custDataLst>
          </p:nvPr>
        </p:nvPicPr>
        <p:blipFill>
          <a:blip r:embed="rId20"/>
          <a:stretch>
            <a:fillRect/>
          </a:stretch>
        </p:blipFill>
        <p:spPr>
          <a:xfrm>
            <a:off x="-7142" y="0"/>
            <a:ext cx="5567594"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142" y="0"/>
            <a:ext cx="5567594" cy="6858000"/>
          </a:xfrm>
          <a:prstGeom prst="rect">
            <a:avLst/>
          </a:prstGeom>
        </p:spPr>
      </p:pic>
      <p:pic>
        <p:nvPicPr>
          <p:cNvPr id="8" name="图片 7"/>
          <p:cNvPicPr>
            <a:picLocks noChangeAspect="1"/>
          </p:cNvPicPr>
          <p:nvPr/>
        </p:nvPicPr>
        <p:blipFill>
          <a:blip r:embed="rId3"/>
          <a:stretch>
            <a:fillRect/>
          </a:stretch>
        </p:blipFill>
        <p:spPr>
          <a:xfrm>
            <a:off x="5832088" y="434898"/>
            <a:ext cx="6219174" cy="4850780"/>
          </a:xfrm>
          <a:prstGeom prst="rect">
            <a:avLst/>
          </a:prstGeom>
        </p:spPr>
      </p:pic>
      <p:sp>
        <p:nvSpPr>
          <p:cNvPr id="9" name="矩形 8"/>
          <p:cNvSpPr/>
          <p:nvPr/>
        </p:nvSpPr>
        <p:spPr>
          <a:xfrm>
            <a:off x="165100" y="4352290"/>
            <a:ext cx="5223510" cy="8515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972175" y="3885565"/>
            <a:ext cx="3738880" cy="6851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9" idx="3"/>
            <a:endCxn id="4" idx="1"/>
          </p:cNvCxnSpPr>
          <p:nvPr/>
        </p:nvCxnSpPr>
        <p:spPr>
          <a:xfrm flipV="1">
            <a:off x="5388533" y="4228367"/>
            <a:ext cx="583565" cy="5499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p:cNvPicPr>
            <a:picLocks noGrp="1" noChangeAspect="1"/>
          </p:cNvPicPr>
          <p:nvPr>
            <p:ph idx="1"/>
            <p:custDataLst>
              <p:tags r:id="rId1"/>
            </p:custDataLst>
          </p:nvPr>
        </p:nvPicPr>
        <p:blipFill>
          <a:blip r:embed="rId7"/>
          <a:stretch>
            <a:fillRect/>
          </a:stretch>
        </p:blipFill>
        <p:spPr>
          <a:xfrm>
            <a:off x="1352086" y="1600200"/>
            <a:ext cx="9487827" cy="4525963"/>
          </a:xfrm>
          <a:prstGeom prst="rect">
            <a:avLst/>
          </a:prstGeom>
        </p:spPr>
      </p:pic>
      <p:sp>
        <p:nvSpPr>
          <p:cNvPr id="3" name="矩形 2"/>
          <p:cNvSpPr/>
          <p:nvPr/>
        </p:nvSpPr>
        <p:spPr>
          <a:xfrm>
            <a:off x="584835" y="2784475"/>
            <a:ext cx="7571105" cy="227965"/>
          </a:xfrm>
          <a:prstGeom prst="rect">
            <a:avLst/>
          </a:prstGeom>
          <a:noFill/>
          <a:ln w="28575" cmpd="sng">
            <a:solidFill>
              <a:srgbClr val="FF00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451215" y="2176780"/>
            <a:ext cx="3742055" cy="1821180"/>
          </a:xfrm>
          <a:prstGeom prst="rect">
            <a:avLst/>
          </a:prstGeom>
          <a:noFill/>
        </p:spPr>
        <p:txBody>
          <a:bodyPr wrap="square" rtlCol="0">
            <a:noAutofit/>
          </a:bodyPr>
          <a:lstStyle/>
          <a:p>
            <a:r>
              <a:rPr lang="en-US" altLang="zh-CN"/>
              <a:t>mapSize</a:t>
            </a:r>
            <a:r>
              <a:rPr lang="zh-CN" altLang="en-US"/>
              <a:t>在</a:t>
            </a:r>
            <a:r>
              <a:rPr lang="en-US" altLang="zh-CN"/>
              <a:t>OsMmapELFFile</a:t>
            </a:r>
            <a:r>
              <a:rPr lang="zh-CN" altLang="en-US"/>
              <a:t>中的</a:t>
            </a:r>
            <a:r>
              <a:rPr lang="en-US" altLang="zh-CN"/>
              <a:t>OsDoMmapFile</a:t>
            </a:r>
            <a:r>
              <a:rPr lang="zh-CN" altLang="en-US"/>
              <a:t>会用到</a:t>
            </a:r>
          </a:p>
          <a:p>
            <a:r>
              <a:rPr lang="en-US" altLang="zh-CN"/>
              <a:t>1.</a:t>
            </a:r>
            <a:r>
              <a:rPr lang="zh-CN" altLang="en-US"/>
              <a:t>共享目标文件：</a:t>
            </a:r>
          </a:p>
          <a:p>
            <a:r>
              <a:rPr lang="en-US" altLang="zh-CN"/>
              <a:t>mapSize</a:t>
            </a:r>
            <a:r>
              <a:rPr lang="zh-CN" altLang="en-US"/>
              <a:t>为所有段的大小（对齐后）</a:t>
            </a:r>
          </a:p>
          <a:p>
            <a:r>
              <a:rPr lang="en-US" altLang="zh-CN"/>
              <a:t>2</a:t>
            </a:r>
            <a:r>
              <a:rPr lang="zh-CN" altLang="en-US"/>
              <a:t>：可执行文件：</a:t>
            </a:r>
            <a:r>
              <a:rPr lang="en-US" altLang="zh-CN"/>
              <a:t>mapSize=0 </a:t>
            </a:r>
          </a:p>
          <a:p>
            <a:r>
              <a:rPr lang="zh-CN" altLang="en-US"/>
              <a:t>加载大小为该段的</a:t>
            </a:r>
            <a:r>
              <a:rPr lang="en-US" altLang="zh-CN"/>
              <a:t>memSize</a:t>
            </a:r>
            <a:r>
              <a:rPr lang="zh-CN" altLang="en-US"/>
              <a:t>（对齐）</a:t>
            </a:r>
          </a:p>
        </p:txBody>
      </p:sp>
      <p:sp>
        <p:nvSpPr>
          <p:cNvPr id="4" name="文本框 3"/>
          <p:cNvSpPr txBox="1"/>
          <p:nvPr/>
        </p:nvSpPr>
        <p:spPr>
          <a:xfrm>
            <a:off x="344170" y="365125"/>
            <a:ext cx="4064000" cy="368300"/>
          </a:xfrm>
          <a:prstGeom prst="rect">
            <a:avLst/>
          </a:prstGeom>
          <a:noFill/>
        </p:spPr>
        <p:txBody>
          <a:bodyPr wrap="square" rtlCol="0">
            <a:spAutoFit/>
          </a:bodyPr>
          <a:lstStyle/>
          <a:p>
            <a:r>
              <a:rPr lang="en-US" altLang="zh-CN"/>
              <a:t>OsLoadELFSegment——</a:t>
            </a:r>
            <a:r>
              <a:rPr lang="zh-CN" altLang="en-US"/>
              <a:t>加载段</a:t>
            </a:r>
          </a:p>
        </p:txBody>
      </p:sp>
      <p:pic>
        <p:nvPicPr>
          <p:cNvPr id="12" name="图片 11"/>
          <p:cNvPicPr>
            <a:picLocks noChangeAspect="1"/>
          </p:cNvPicPr>
          <p:nvPr>
            <p:custDataLst>
              <p:tags r:id="rId2"/>
            </p:custDataLst>
          </p:nvPr>
        </p:nvPicPr>
        <p:blipFill>
          <a:blip r:embed="rId8"/>
          <a:stretch>
            <a:fillRect/>
          </a:stretch>
        </p:blipFill>
        <p:spPr>
          <a:xfrm>
            <a:off x="7734300" y="86360"/>
            <a:ext cx="4229100" cy="923925"/>
          </a:xfrm>
          <a:prstGeom prst="rect">
            <a:avLst/>
          </a:prstGeom>
        </p:spPr>
      </p:pic>
      <p:sp>
        <p:nvSpPr>
          <p:cNvPr id="13" name="文本框 12"/>
          <p:cNvSpPr txBox="1"/>
          <p:nvPr/>
        </p:nvSpPr>
        <p:spPr>
          <a:xfrm>
            <a:off x="8451215" y="1289685"/>
            <a:ext cx="3282950" cy="96837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zh-CN" altLang="en-US"/>
              <a:t>对齐：在映射时，映射的大小与地址均需是页大小的整数倍，即需要进行对齐</a:t>
            </a:r>
          </a:p>
        </p:txBody>
      </p:sp>
      <p:pic>
        <p:nvPicPr>
          <p:cNvPr id="9" name="图片 8"/>
          <p:cNvPicPr>
            <a:picLocks noChangeAspect="1"/>
          </p:cNvPicPr>
          <p:nvPr>
            <p:custDataLst>
              <p:tags r:id="rId3"/>
            </p:custDataLst>
          </p:nvPr>
        </p:nvPicPr>
        <p:blipFill>
          <a:blip r:embed="rId9"/>
          <a:stretch>
            <a:fillRect/>
          </a:stretch>
        </p:blipFill>
        <p:spPr>
          <a:xfrm>
            <a:off x="6096000" y="4928235"/>
            <a:ext cx="5596890" cy="1724660"/>
          </a:xfrm>
          <a:prstGeom prst="rect">
            <a:avLst/>
          </a:prstGeom>
        </p:spPr>
      </p:pic>
      <p:sp>
        <p:nvSpPr>
          <p:cNvPr id="10" name="文本框 9"/>
          <p:cNvSpPr txBox="1"/>
          <p:nvPr>
            <p:custDataLst>
              <p:tags r:id="rId4"/>
            </p:custDataLst>
          </p:nvPr>
        </p:nvSpPr>
        <p:spPr>
          <a:xfrm>
            <a:off x="6172835" y="4664710"/>
            <a:ext cx="5047615" cy="337185"/>
          </a:xfrm>
          <a:prstGeom prst="rect">
            <a:avLst/>
          </a:prstGeom>
          <a:noFill/>
        </p:spPr>
        <p:txBody>
          <a:bodyPr wrap="square" rtlCol="0">
            <a:spAutoFit/>
          </a:bodyPr>
          <a:lstStyle/>
          <a:p>
            <a:r>
              <a:rPr lang="en-US" altLang="zh-CN" sz="1600">
                <a:solidFill>
                  <a:schemeClr val="tx1"/>
                </a:solidFill>
                <a:effectLst>
                  <a:outerShdw blurRad="38100" dist="25400" dir="5400000" algn="ctr" rotWithShape="0">
                    <a:srgbClr val="6E747A">
                      <a:alpha val="43000"/>
                    </a:srgbClr>
                  </a:outerShdw>
                </a:effectLst>
              </a:rPr>
              <a:t>OsMmapELFFile&gt;</a:t>
            </a:r>
            <a:r>
              <a:rPr lang="zh-CN" altLang="en-US" sz="1600">
                <a:solidFill>
                  <a:schemeClr val="tx1"/>
                </a:solidFill>
                <a:effectLst>
                  <a:outerShdw blurRad="38100" dist="25400" dir="5400000" algn="ctr" rotWithShape="0">
                    <a:srgbClr val="6E747A">
                      <a:alpha val="43000"/>
                    </a:srgbClr>
                  </a:outerShdw>
                </a:effectLst>
              </a:rPr>
              <a:t>OsDoMmapFile</a:t>
            </a:r>
            <a:r>
              <a:rPr lang="en-US" altLang="zh-CN" sz="1600">
                <a:solidFill>
                  <a:schemeClr val="tx1"/>
                </a:solidFill>
                <a:effectLst>
                  <a:outerShdw blurRad="38100" dist="25400" dir="5400000" algn="ctr" rotWithShape="0">
                    <a:srgbClr val="6E747A">
                      <a:alpha val="43000"/>
                    </a:srgbClr>
                  </a:outerShdw>
                </a:effectLst>
              </a:rPr>
              <a:t>——</a:t>
            </a:r>
            <a:r>
              <a:rPr lang="zh-CN" altLang="en-US" sz="1600">
                <a:solidFill>
                  <a:schemeClr val="tx1"/>
                </a:solidFill>
                <a:effectLst>
                  <a:outerShdw blurRad="38100" dist="25400" dir="5400000" algn="ctr" rotWithShape="0">
                    <a:srgbClr val="6E747A">
                      <a:alpha val="43000"/>
                    </a:srgbClr>
                  </a:outerShdw>
                </a:effectLst>
              </a:rPr>
              <a:t>对于</a:t>
            </a:r>
            <a:r>
              <a:rPr lang="en-US" altLang="zh-CN" sz="1600">
                <a:solidFill>
                  <a:schemeClr val="tx1"/>
                </a:solidFill>
                <a:effectLst>
                  <a:outerShdw blurRad="38100" dist="25400" dir="5400000" algn="ctr" rotWithShape="0">
                    <a:srgbClr val="6E747A">
                      <a:alpha val="43000"/>
                    </a:srgbClr>
                  </a:outerShdw>
                </a:effectLst>
              </a:rPr>
              <a:t>mapSize</a:t>
            </a:r>
            <a:r>
              <a:rPr lang="zh-CN" altLang="en-US" sz="1600">
                <a:solidFill>
                  <a:schemeClr val="tx1"/>
                </a:solidFill>
                <a:effectLst>
                  <a:outerShdw blurRad="38100" dist="25400" dir="5400000" algn="ctr" rotWithShape="0">
                    <a:srgbClr val="6E747A">
                      <a:alpha val="43000"/>
                    </a:srgbClr>
                  </a:outerShdw>
                </a:effectLst>
              </a:rPr>
              <a:t>的处理</a:t>
            </a:r>
          </a:p>
        </p:txBody>
      </p:sp>
      <p:sp>
        <p:nvSpPr>
          <p:cNvPr id="2" name="矩形 1"/>
          <p:cNvSpPr/>
          <p:nvPr>
            <p:custDataLst>
              <p:tags r:id="rId5"/>
            </p:custDataLst>
          </p:nvPr>
        </p:nvSpPr>
        <p:spPr>
          <a:xfrm>
            <a:off x="6096000" y="4700270"/>
            <a:ext cx="5596890" cy="1952625"/>
          </a:xfrm>
          <a:prstGeom prst="rect">
            <a:avLst/>
          </a:prstGeom>
          <a:noFill/>
          <a:ln w="28575" cmpd="sng">
            <a:solidFill>
              <a:schemeClr val="accent6"/>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内容占位符 15"/>
          <p:cNvPicPr>
            <a:picLocks noGrp="1" noChangeAspect="1"/>
          </p:cNvPicPr>
          <p:nvPr>
            <p:ph idx="4294967295"/>
            <p:custDataLst>
              <p:tags r:id="rId1"/>
            </p:custDataLst>
          </p:nvPr>
        </p:nvPicPr>
        <p:blipFill>
          <a:blip r:embed="rId10"/>
          <a:stretch>
            <a:fillRect/>
          </a:stretch>
        </p:blipFill>
        <p:spPr>
          <a:xfrm>
            <a:off x="0" y="663575"/>
            <a:ext cx="7646988" cy="5700713"/>
          </a:xfrm>
          <a:prstGeom prst="rect">
            <a:avLst/>
          </a:prstGeom>
        </p:spPr>
      </p:pic>
      <p:pic>
        <p:nvPicPr>
          <p:cNvPr id="3" name="ECB019B1-382A-4266-B25C-5B523AA43C14-2" descr="wpp"/>
          <p:cNvPicPr>
            <a:picLocks noChangeAspect="1"/>
          </p:cNvPicPr>
          <p:nvPr>
            <p:custDataLst>
              <p:tags r:id="rId2"/>
            </p:custDataLst>
          </p:nvPr>
        </p:nvPicPr>
        <p:blipFill>
          <a:blip r:embed="rId11"/>
          <a:stretch>
            <a:fillRect/>
          </a:stretch>
        </p:blipFill>
        <p:spPr>
          <a:xfrm>
            <a:off x="10006330" y="1046480"/>
            <a:ext cx="2271395" cy="2623185"/>
          </a:xfrm>
          <a:prstGeom prst="rect">
            <a:avLst/>
          </a:prstGeom>
        </p:spPr>
      </p:pic>
      <p:sp>
        <p:nvSpPr>
          <p:cNvPr id="5" name="文本框 4"/>
          <p:cNvSpPr txBox="1"/>
          <p:nvPr/>
        </p:nvSpPr>
        <p:spPr>
          <a:xfrm>
            <a:off x="6805930" y="1979930"/>
            <a:ext cx="1673860" cy="368300"/>
          </a:xfrm>
          <a:prstGeom prst="rect">
            <a:avLst/>
          </a:prstGeom>
          <a:noFill/>
        </p:spPr>
        <p:txBody>
          <a:bodyPr wrap="square" rtlCol="0">
            <a:spAutoFit/>
          </a:bodyPr>
          <a:lstStyle/>
          <a:p>
            <a:r>
              <a:rPr lang="en-US" altLang="zh-CN"/>
              <a:t>elfPhdrTemp</a:t>
            </a:r>
          </a:p>
        </p:txBody>
      </p:sp>
      <p:cxnSp>
        <p:nvCxnSpPr>
          <p:cNvPr id="6" name="直接箭头连接符 5"/>
          <p:cNvCxnSpPr/>
          <p:nvPr/>
        </p:nvCxnSpPr>
        <p:spPr>
          <a:xfrm flipV="1">
            <a:off x="8082915" y="1821815"/>
            <a:ext cx="782320" cy="2419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8124190" y="2150110"/>
            <a:ext cx="740410" cy="35496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custDataLst>
              <p:tags r:id="rId3"/>
            </p:custDataLst>
          </p:nvPr>
        </p:nvCxnSpPr>
        <p:spPr>
          <a:xfrm>
            <a:off x="8082915" y="2150110"/>
            <a:ext cx="781685" cy="102425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custDataLst>
              <p:tags r:id="rId4"/>
            </p:custDataLst>
          </p:nvPr>
        </p:nvPicPr>
        <p:blipFill>
          <a:blip r:embed="rId12"/>
          <a:stretch>
            <a:fillRect/>
          </a:stretch>
        </p:blipFill>
        <p:spPr>
          <a:xfrm>
            <a:off x="6562090" y="149860"/>
            <a:ext cx="5547995" cy="264795"/>
          </a:xfrm>
          <a:prstGeom prst="rect">
            <a:avLst/>
          </a:prstGeom>
        </p:spPr>
      </p:pic>
      <p:sp>
        <p:nvSpPr>
          <p:cNvPr id="10" name="文本框 9"/>
          <p:cNvSpPr txBox="1"/>
          <p:nvPr>
            <p:custDataLst>
              <p:tags r:id="rId5"/>
            </p:custDataLst>
          </p:nvPr>
        </p:nvSpPr>
        <p:spPr>
          <a:xfrm>
            <a:off x="116205" y="149860"/>
            <a:ext cx="6627495" cy="368300"/>
          </a:xfrm>
          <a:prstGeom prst="rect">
            <a:avLst/>
          </a:prstGeom>
          <a:noFill/>
        </p:spPr>
        <p:txBody>
          <a:bodyPr wrap="square" rtlCol="0">
            <a:spAutoFit/>
          </a:bodyPr>
          <a:lstStyle/>
          <a:p>
            <a:r>
              <a:rPr lang="en-US" altLang="zh-CN"/>
              <a:t>OsGetAllocSize——</a:t>
            </a:r>
            <a:r>
              <a:rPr lang="zh-CN" altLang="en-US"/>
              <a:t>计算动态加载文件要分配的空间</a:t>
            </a:r>
            <a:r>
              <a:rPr lang="en-US" altLang="zh-CN"/>
              <a:t>mapSize</a:t>
            </a:r>
            <a:r>
              <a:rPr lang="zh-CN" altLang="en-US"/>
              <a:t>大小</a:t>
            </a:r>
          </a:p>
        </p:txBody>
      </p:sp>
      <p:graphicFrame>
        <p:nvGraphicFramePr>
          <p:cNvPr id="11" name="表格 10"/>
          <p:cNvGraphicFramePr/>
          <p:nvPr>
            <p:custDataLst>
              <p:tags r:id="rId6"/>
            </p:custDataLst>
          </p:nvPr>
        </p:nvGraphicFramePr>
        <p:xfrm>
          <a:off x="8712835" y="1144270"/>
          <a:ext cx="1293495" cy="2788920"/>
        </p:xfrm>
        <a:graphic>
          <a:graphicData uri="http://schemas.openxmlformats.org/drawingml/2006/table">
            <a:tbl>
              <a:tblPr firstRow="1" bandRow="1">
                <a:tableStyleId>{5C22544A-7EE6-4342-B048-85BDC9FD1C3A}</a:tableStyleId>
              </a:tblPr>
              <a:tblGrid>
                <a:gridCol w="1293495">
                  <a:extLst>
                    <a:ext uri="{9D8B030D-6E8A-4147-A177-3AD203B41FA5}">
                      <a16:colId xmlns:a16="http://schemas.microsoft.com/office/drawing/2014/main" val="20000"/>
                    </a:ext>
                  </a:extLst>
                </a:gridCol>
              </a:tblGrid>
              <a:tr h="502920">
                <a:tc>
                  <a:txBody>
                    <a:bodyPr/>
                    <a:lstStyle/>
                    <a:p>
                      <a:pPr algn="ctr">
                        <a:buNone/>
                      </a:pPr>
                      <a:r>
                        <a:rPr lang="en-US" altLang="zh-CN">
                          <a:solidFill>
                            <a:schemeClr val="tx1"/>
                          </a:solidFill>
                        </a:rPr>
                        <a:t>Phdr</a:t>
                      </a:r>
                    </a:p>
                  </a:txBody>
                  <a:tcPr>
                    <a:solidFill>
                      <a:schemeClr val="bg2"/>
                    </a:solidFill>
                  </a:tcPr>
                </a:tc>
                <a:extLst>
                  <a:ext uri="{0D108BD9-81ED-4DB2-BD59-A6C34878D82A}">
                    <a16:rowId xmlns:a16="http://schemas.microsoft.com/office/drawing/2014/main" val="10000"/>
                  </a:ext>
                </a:extLst>
              </a:tr>
              <a:tr h="501650">
                <a:tc>
                  <a:txBody>
                    <a:bodyPr/>
                    <a:lstStyle/>
                    <a:p>
                      <a:pPr algn="ctr">
                        <a:buNone/>
                      </a:pPr>
                      <a:r>
                        <a:rPr lang="en-US" altLang="zh-CN"/>
                        <a:t>elfPhdr[0]</a:t>
                      </a:r>
                      <a:endParaRPr lang="zh-CN" altLang="en-US"/>
                    </a:p>
                  </a:txBody>
                  <a:tcPr>
                    <a:solidFill>
                      <a:schemeClr val="bg2"/>
                    </a:solidFill>
                  </a:tcPr>
                </a:tc>
                <a:extLst>
                  <a:ext uri="{0D108BD9-81ED-4DB2-BD59-A6C34878D82A}">
                    <a16:rowId xmlns:a16="http://schemas.microsoft.com/office/drawing/2014/main" val="10001"/>
                  </a:ext>
                </a:extLst>
              </a:tr>
              <a:tr h="640080">
                <a:tc>
                  <a:txBody>
                    <a:bodyPr/>
                    <a:lstStyle/>
                    <a:p>
                      <a:pPr algn="ctr">
                        <a:buNone/>
                      </a:pPr>
                      <a:r>
                        <a:rPr lang="en-US" altLang="zh-CN" sz="1800">
                          <a:sym typeface="+mn-ea"/>
                        </a:rPr>
                        <a:t>elfPhdr[1]</a:t>
                      </a:r>
                      <a:endParaRPr lang="zh-CN" altLang="en-US" sz="1800"/>
                    </a:p>
                    <a:p>
                      <a:pPr algn="ctr">
                        <a:buNone/>
                      </a:pPr>
                      <a:endParaRPr lang="zh-CN" altLang="en-US"/>
                    </a:p>
                  </a:txBody>
                  <a:tcPr>
                    <a:solidFill>
                      <a:schemeClr val="bg2"/>
                    </a:solidFill>
                  </a:tcPr>
                </a:tc>
                <a:extLst>
                  <a:ext uri="{0D108BD9-81ED-4DB2-BD59-A6C34878D82A}">
                    <a16:rowId xmlns:a16="http://schemas.microsoft.com/office/drawing/2014/main" val="10002"/>
                  </a:ext>
                </a:extLst>
              </a:tr>
              <a:tr h="640080">
                <a:tc>
                  <a:txBody>
                    <a:bodyPr/>
                    <a:lstStyle/>
                    <a:p>
                      <a:pPr algn="ctr">
                        <a:buNone/>
                      </a:pPr>
                      <a:r>
                        <a:rPr lang="en-US" altLang="zh-CN" sz="1800">
                          <a:sym typeface="+mn-ea"/>
                        </a:rPr>
                        <a:t>elfPhdr[2]</a:t>
                      </a:r>
                      <a:endParaRPr lang="zh-CN" altLang="en-US" sz="1800"/>
                    </a:p>
                    <a:p>
                      <a:pPr algn="ctr">
                        <a:buNone/>
                      </a:pPr>
                      <a:endParaRPr lang="zh-CN" altLang="en-US"/>
                    </a:p>
                  </a:txBody>
                  <a:tcPr>
                    <a:solidFill>
                      <a:schemeClr val="bg2"/>
                    </a:solidFill>
                  </a:tcPr>
                </a:tc>
                <a:extLst>
                  <a:ext uri="{0D108BD9-81ED-4DB2-BD59-A6C34878D82A}">
                    <a16:rowId xmlns:a16="http://schemas.microsoft.com/office/drawing/2014/main" val="10003"/>
                  </a:ext>
                </a:extLst>
              </a:tr>
            </a:tbl>
          </a:graphicData>
        </a:graphic>
      </p:graphicFrame>
      <p:cxnSp>
        <p:nvCxnSpPr>
          <p:cNvPr id="12" name="直接箭头连接符 11"/>
          <p:cNvCxnSpPr/>
          <p:nvPr/>
        </p:nvCxnSpPr>
        <p:spPr>
          <a:xfrm flipV="1">
            <a:off x="9980295" y="1800225"/>
            <a:ext cx="527050" cy="40640"/>
          </a:xfrm>
          <a:prstGeom prst="straightConnector1">
            <a:avLst/>
          </a:prstGeom>
          <a:ln w="28575">
            <a:tailEnd type="arrow" w="med" len="med"/>
          </a:ln>
        </p:spPr>
        <p:style>
          <a:lnRef idx="1">
            <a:schemeClr val="accent5"/>
          </a:lnRef>
          <a:fillRef idx="0">
            <a:schemeClr val="accent5"/>
          </a:fillRef>
          <a:effectRef idx="0">
            <a:schemeClr val="accent5"/>
          </a:effectRef>
          <a:fontRef idx="minor">
            <a:schemeClr val="tx1"/>
          </a:fontRef>
        </p:style>
      </p:cxnSp>
      <p:cxnSp>
        <p:nvCxnSpPr>
          <p:cNvPr id="13" name="直接箭头连接符 12"/>
          <p:cNvCxnSpPr/>
          <p:nvPr>
            <p:custDataLst>
              <p:tags r:id="rId7"/>
            </p:custDataLst>
          </p:nvPr>
        </p:nvCxnSpPr>
        <p:spPr>
          <a:xfrm>
            <a:off x="10006330" y="2348230"/>
            <a:ext cx="551815" cy="19685"/>
          </a:xfrm>
          <a:prstGeom prst="straightConnector1">
            <a:avLst/>
          </a:prstGeom>
          <a:ln w="28575">
            <a:tailEnd type="arrow" w="med" len="med"/>
          </a:ln>
        </p:spPr>
        <p:style>
          <a:lnRef idx="1">
            <a:schemeClr val="accent5"/>
          </a:lnRef>
          <a:fillRef idx="0">
            <a:schemeClr val="accent5"/>
          </a:fillRef>
          <a:effectRef idx="0">
            <a:schemeClr val="accent5"/>
          </a:effectRef>
          <a:fontRef idx="minor">
            <a:schemeClr val="tx1"/>
          </a:fontRef>
        </p:style>
      </p:cxnSp>
      <p:cxnSp>
        <p:nvCxnSpPr>
          <p:cNvPr id="14" name="直接箭头连接符 13"/>
          <p:cNvCxnSpPr/>
          <p:nvPr>
            <p:custDataLst>
              <p:tags r:id="rId8"/>
            </p:custDataLst>
          </p:nvPr>
        </p:nvCxnSpPr>
        <p:spPr>
          <a:xfrm>
            <a:off x="10006330" y="3033395"/>
            <a:ext cx="561975" cy="13970"/>
          </a:xfrm>
          <a:prstGeom prst="straightConnector1">
            <a:avLst/>
          </a:prstGeom>
          <a:ln w="28575">
            <a:tailEnd type="arrow" w="med" len="med"/>
          </a:ln>
        </p:spPr>
        <p:style>
          <a:lnRef idx="1">
            <a:schemeClr val="accent5"/>
          </a:lnRef>
          <a:fillRef idx="0">
            <a:schemeClr val="accent5"/>
          </a:fillRef>
          <a:effectRef idx="0">
            <a:schemeClr val="accent5"/>
          </a:effectRef>
          <a:fontRef idx="minor">
            <a:schemeClr val="tx1"/>
          </a:fontRef>
        </p:style>
      </p:cxnSp>
      <p:sp>
        <p:nvSpPr>
          <p:cNvPr id="17" name="文本框 16"/>
          <p:cNvSpPr txBox="1"/>
          <p:nvPr/>
        </p:nvSpPr>
        <p:spPr>
          <a:xfrm>
            <a:off x="7910830" y="3712845"/>
            <a:ext cx="4064000" cy="2306955"/>
          </a:xfrm>
          <a:prstGeom prst="rect">
            <a:avLst/>
          </a:prstGeom>
          <a:noFill/>
        </p:spPr>
        <p:txBody>
          <a:bodyPr wrap="square" rtlCol="0">
            <a:spAutoFit/>
          </a:bodyPr>
          <a:lstStyle/>
          <a:p>
            <a:r>
              <a:rPr lang="zh-CN" altLang="en-US"/>
              <a:t>如何得到</a:t>
            </a:r>
            <a:r>
              <a:rPr lang="en-US" altLang="zh-CN"/>
              <a:t>mapSize</a:t>
            </a:r>
            <a:r>
              <a:rPr lang="zh-CN" altLang="en-US"/>
              <a:t>？</a:t>
            </a:r>
          </a:p>
          <a:p>
            <a:r>
              <a:rPr lang="en-US" altLang="zh-CN"/>
              <a:t>1.</a:t>
            </a:r>
            <a:r>
              <a:rPr lang="zh-CN" altLang="en-US"/>
              <a:t>遍历所有</a:t>
            </a:r>
            <a:r>
              <a:rPr lang="en-US" altLang="zh-CN"/>
              <a:t>segment</a:t>
            </a:r>
            <a:r>
              <a:rPr lang="zh-CN" altLang="en-US"/>
              <a:t>，得到第一个和最后一个</a:t>
            </a:r>
            <a:r>
              <a:rPr lang="en-US" altLang="zh-CN"/>
              <a:t>segment</a:t>
            </a:r>
            <a:r>
              <a:rPr lang="zh-CN" altLang="en-US"/>
              <a:t>的地址</a:t>
            </a:r>
            <a:r>
              <a:rPr lang="en-US" altLang="zh-CN"/>
              <a:t>addrMin</a:t>
            </a:r>
            <a:r>
              <a:rPr lang="zh-CN" altLang="en-US"/>
              <a:t>、</a:t>
            </a:r>
            <a:r>
              <a:rPr lang="en-US" altLang="zh-CN"/>
              <a:t>addrMax</a:t>
            </a:r>
            <a:r>
              <a:rPr lang="zh-CN" altLang="en-US"/>
              <a:t>和第一个</a:t>
            </a:r>
            <a:r>
              <a:rPr lang="en-US" altLang="zh-CN"/>
              <a:t>segment</a:t>
            </a:r>
            <a:r>
              <a:rPr lang="zh-CN" altLang="en-US"/>
              <a:t>与页边距的偏移</a:t>
            </a:r>
            <a:r>
              <a:rPr lang="en-US" altLang="zh-CN"/>
              <a:t>offStart</a:t>
            </a:r>
            <a:endParaRPr lang="zh-CN" altLang="en-US"/>
          </a:p>
          <a:p>
            <a:r>
              <a:rPr lang="en-US" altLang="zh-CN"/>
              <a:t>2.</a:t>
            </a:r>
            <a:r>
              <a:rPr lang="zh-CN" altLang="en-US"/>
              <a:t>判断</a:t>
            </a:r>
            <a:r>
              <a:rPr lang="en-US" altLang="zh-CN"/>
              <a:t>addrMax</a:t>
            </a:r>
            <a:r>
              <a:rPr lang="zh-CN" altLang="en-US"/>
              <a:t>、</a:t>
            </a:r>
            <a:r>
              <a:rPr lang="en-US" altLang="zh-CN"/>
              <a:t>addrMin</a:t>
            </a:r>
            <a:r>
              <a:rPr lang="zh-CN" altLang="en-US"/>
              <a:t>的合法性</a:t>
            </a:r>
          </a:p>
          <a:p>
            <a:r>
              <a:rPr lang="en-US" altLang="zh-CN"/>
              <a:t>3.mapSize=addrMax-addrMin+offStart</a:t>
            </a:r>
            <a:r>
              <a:rPr lang="zh-CN" altLang="en-US"/>
              <a:t>即所有</a:t>
            </a:r>
            <a:r>
              <a:rPr lang="en-US" altLang="zh-CN"/>
              <a:t>segment</a:t>
            </a:r>
            <a:r>
              <a:rPr lang="zh-CN" altLang="en-US"/>
              <a:t>的大小</a:t>
            </a:r>
            <a:r>
              <a:rPr lang="en-US" altLang="zh-CN"/>
              <a:t>+</a:t>
            </a:r>
            <a:r>
              <a:rPr lang="zh-CN" altLang="en-US"/>
              <a:t>页内偏移</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970010" y="4477385"/>
            <a:ext cx="3101975" cy="1928495"/>
          </a:xfrm>
          <a:prstGeom prst="rect">
            <a:avLst/>
          </a:prstGeom>
          <a:noFill/>
        </p:spPr>
        <p:txBody>
          <a:bodyPr wrap="square" rtlCol="0">
            <a:noAutofit/>
          </a:bodyPr>
          <a:lstStyle/>
          <a:p>
            <a:endParaRPr lang="zh-CN" altLang="en-US"/>
          </a:p>
          <a:p>
            <a:r>
              <a:rPr lang="en-US" altLang="zh-CN"/>
              <a:t>OsMmapELFFile</a:t>
            </a:r>
            <a:r>
              <a:rPr lang="zh-CN" altLang="en-US"/>
              <a:t>用于遍历每个段，将</a:t>
            </a:r>
            <a:r>
              <a:rPr lang="en-US" altLang="zh-CN"/>
              <a:t>LOAD</a:t>
            </a:r>
            <a:r>
              <a:rPr lang="zh-CN" altLang="en-US"/>
              <a:t>段载入。</a:t>
            </a:r>
          </a:p>
          <a:p>
            <a:r>
              <a:rPr lang="en-US" altLang="zh-CN"/>
              <a:t>loadAddr</a:t>
            </a:r>
            <a:r>
              <a:rPr lang="zh-CN" altLang="en-US"/>
              <a:t>为</a:t>
            </a:r>
            <a:r>
              <a:rPr lang="en-US" altLang="zh-CN"/>
              <a:t>ELF</a:t>
            </a:r>
            <a:r>
              <a:rPr lang="zh-CN" altLang="en-US"/>
              <a:t>文件的加载地址，如果为</a:t>
            </a:r>
            <a:r>
              <a:rPr lang="en-US" altLang="zh-CN"/>
              <a:t>0</a:t>
            </a:r>
            <a:r>
              <a:rPr lang="zh-CN" altLang="en-US"/>
              <a:t>，会被返回第一个载入段的加载地址。</a:t>
            </a:r>
          </a:p>
        </p:txBody>
      </p:sp>
      <p:pic>
        <p:nvPicPr>
          <p:cNvPr id="6" name="内容占位符 5"/>
          <p:cNvPicPr>
            <a:picLocks noGrp="1" noChangeAspect="1"/>
          </p:cNvPicPr>
          <p:nvPr>
            <p:ph idx="4294967295"/>
            <p:custDataLst>
              <p:tags r:id="rId1"/>
            </p:custDataLst>
          </p:nvPr>
        </p:nvPicPr>
        <p:blipFill>
          <a:blip r:embed="rId5"/>
          <a:stretch>
            <a:fillRect/>
          </a:stretch>
        </p:blipFill>
        <p:spPr>
          <a:xfrm>
            <a:off x="0" y="939800"/>
            <a:ext cx="9036050" cy="4306888"/>
          </a:xfrm>
          <a:prstGeom prst="rect">
            <a:avLst/>
          </a:prstGeom>
        </p:spPr>
      </p:pic>
      <p:sp>
        <p:nvSpPr>
          <p:cNvPr id="4" name="文本框 3"/>
          <p:cNvSpPr txBox="1"/>
          <p:nvPr>
            <p:custDataLst>
              <p:tags r:id="rId2"/>
            </p:custDataLst>
          </p:nvPr>
        </p:nvSpPr>
        <p:spPr>
          <a:xfrm>
            <a:off x="344170" y="213360"/>
            <a:ext cx="4064000" cy="368300"/>
          </a:xfrm>
          <a:prstGeom prst="rect">
            <a:avLst/>
          </a:prstGeom>
          <a:noFill/>
        </p:spPr>
        <p:txBody>
          <a:bodyPr wrap="square" rtlCol="0">
            <a:spAutoFit/>
          </a:bodyPr>
          <a:lstStyle/>
          <a:p>
            <a:r>
              <a:rPr lang="en-US" altLang="zh-CN"/>
              <a:t>OsLoadELFSegment——</a:t>
            </a:r>
            <a:r>
              <a:rPr lang="zh-CN" altLang="en-US"/>
              <a:t>加载段</a:t>
            </a:r>
          </a:p>
        </p:txBody>
      </p:sp>
      <p:pic>
        <p:nvPicPr>
          <p:cNvPr id="3" name="图片 2"/>
          <p:cNvPicPr>
            <a:picLocks noChangeAspect="1"/>
          </p:cNvPicPr>
          <p:nvPr>
            <p:custDataLst>
              <p:tags r:id="rId3"/>
            </p:custDataLst>
          </p:nvPr>
        </p:nvPicPr>
        <p:blipFill>
          <a:blip r:embed="rId6"/>
          <a:stretch>
            <a:fillRect/>
          </a:stretch>
        </p:blipFill>
        <p:spPr>
          <a:xfrm>
            <a:off x="8100060" y="155575"/>
            <a:ext cx="3589655" cy="784225"/>
          </a:xfrm>
          <a:prstGeom prst="rect">
            <a:avLst/>
          </a:prstGeom>
        </p:spPr>
      </p:pic>
      <p:sp>
        <p:nvSpPr>
          <p:cNvPr id="2" name="圆角矩形 1"/>
          <p:cNvSpPr/>
          <p:nvPr/>
        </p:nvSpPr>
        <p:spPr>
          <a:xfrm>
            <a:off x="252730" y="3611245"/>
            <a:ext cx="8743315" cy="547370"/>
          </a:xfrm>
          <a:prstGeom prst="roundRect">
            <a:avLst/>
          </a:prstGeom>
          <a:noFill/>
          <a:ln w="31750"/>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7" name="直接箭头连接符 6"/>
          <p:cNvCxnSpPr/>
          <p:nvPr/>
        </p:nvCxnSpPr>
        <p:spPr>
          <a:xfrm>
            <a:off x="6967855" y="4239895"/>
            <a:ext cx="2018030" cy="973455"/>
          </a:xfrm>
          <a:prstGeom prst="straightConnector1">
            <a:avLst/>
          </a:prstGeom>
          <a:ln w="3175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9190355" y="1167130"/>
            <a:ext cx="2794000" cy="3430270"/>
          </a:xfrm>
          <a:prstGeom prst="rect">
            <a:avLst/>
          </a:prstGeom>
        </p:spPr>
        <p:style>
          <a:lnRef idx="2">
            <a:schemeClr val="dk1"/>
          </a:lnRef>
          <a:fillRef idx="1">
            <a:schemeClr val="lt1"/>
          </a:fillRef>
          <a:effectRef idx="0">
            <a:schemeClr val="dk1"/>
          </a:effectRef>
          <a:fontRef idx="minor">
            <a:schemeClr val="dk1"/>
          </a:fontRef>
        </p:style>
        <p:txBody>
          <a:bodyPr wrap="square" rtlCol="0" anchor="t">
            <a:noAutofit/>
          </a:bodyPr>
          <a:lstStyle/>
          <a:p>
            <a:r>
              <a:rPr lang="zh-CN" altLang="en-US">
                <a:sym typeface="+mn-ea"/>
              </a:rPr>
              <a:t>共享目标文件需要由动态链接器在加载时找到空闲空间，将其载入。这里通过</a:t>
            </a:r>
            <a:r>
              <a:rPr lang="en-US" altLang="zh-CN">
                <a:sym typeface="+mn-ea"/>
              </a:rPr>
              <a:t>+loadBase</a:t>
            </a:r>
            <a:r>
              <a:rPr lang="zh-CN" altLang="en-US">
                <a:sym typeface="+mn-ea"/>
              </a:rPr>
              <a:t>来找到载入地址。</a:t>
            </a:r>
            <a:endParaRPr lang="zh-CN" altLang="en-US"/>
          </a:p>
          <a:p>
            <a:endParaRPr lang="zh-CN" altLang="en-US"/>
          </a:p>
          <a:p>
            <a:r>
              <a:rPr lang="zh-CN" altLang="en-US">
                <a:sym typeface="+mn-ea"/>
              </a:rPr>
              <a:t>载入地址：</a:t>
            </a:r>
            <a:endParaRPr lang="zh-CN" altLang="en-US"/>
          </a:p>
          <a:p>
            <a:r>
              <a:rPr lang="en-US" altLang="zh-CN">
                <a:sym typeface="+mn-ea"/>
              </a:rPr>
              <a:t>1.</a:t>
            </a:r>
            <a:r>
              <a:rPr lang="zh-CN" altLang="en-US">
                <a:sym typeface="+mn-ea"/>
              </a:rPr>
              <a:t>可执行文件：</a:t>
            </a:r>
            <a:endParaRPr lang="zh-CN" altLang="en-US"/>
          </a:p>
          <a:p>
            <a:r>
              <a:rPr lang="en-US" altLang="zh-CN">
                <a:sym typeface="+mn-ea"/>
              </a:rPr>
              <a:t>vAddr+loadBase</a:t>
            </a:r>
            <a:r>
              <a:rPr lang="zh-CN" altLang="en-US">
                <a:sym typeface="+mn-ea"/>
              </a:rPr>
              <a:t>（</a:t>
            </a:r>
            <a:r>
              <a:rPr lang="en-US" altLang="zh-CN">
                <a:sym typeface="+mn-ea"/>
              </a:rPr>
              <a:t>0</a:t>
            </a:r>
            <a:r>
              <a:rPr lang="zh-CN" altLang="en-US">
                <a:sym typeface="+mn-ea"/>
              </a:rPr>
              <a:t>）</a:t>
            </a:r>
            <a:endParaRPr lang="zh-CN" altLang="en-US"/>
          </a:p>
          <a:p>
            <a:r>
              <a:rPr lang="en-US" altLang="zh-CN">
                <a:sym typeface="+mn-ea"/>
              </a:rPr>
              <a:t>2.</a:t>
            </a:r>
            <a:r>
              <a:rPr lang="zh-CN" altLang="en-US">
                <a:sym typeface="+mn-ea"/>
              </a:rPr>
              <a:t>共享目标文件：</a:t>
            </a:r>
            <a:endParaRPr lang="zh-CN" altLang="en-US"/>
          </a:p>
          <a:p>
            <a:r>
              <a:rPr lang="en-US" altLang="zh-CN">
                <a:sym typeface="+mn-ea"/>
              </a:rPr>
              <a:t>vAddr+loadBase</a:t>
            </a:r>
            <a:r>
              <a:rPr lang="zh-CN" altLang="en-US">
                <a:sym typeface="+mn-ea"/>
              </a:rPr>
              <a:t>（用于找到空闲空间）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34975" y="1324610"/>
            <a:ext cx="4784090" cy="4650740"/>
          </a:xfrm>
          <a:prstGeom prst="rect">
            <a:avLst/>
          </a:prstGeom>
        </p:spPr>
      </p:pic>
      <p:sp>
        <p:nvSpPr>
          <p:cNvPr id="3" name="文本框 2"/>
          <p:cNvSpPr txBox="1"/>
          <p:nvPr/>
        </p:nvSpPr>
        <p:spPr>
          <a:xfrm>
            <a:off x="106878" y="142504"/>
            <a:ext cx="8502731" cy="829945"/>
          </a:xfrm>
          <a:prstGeom prst="rect">
            <a:avLst/>
          </a:prstGeom>
          <a:noFill/>
        </p:spPr>
        <p:txBody>
          <a:bodyPr wrap="square" rtlCol="0">
            <a:spAutoFit/>
          </a:bodyPr>
          <a:lstStyle/>
          <a:p>
            <a:pPr algn="just">
              <a:lnSpc>
                <a:spcPct val="150000"/>
              </a:lnSpc>
              <a:buClrTx/>
              <a:buSzTx/>
              <a:buFontTx/>
            </a:pPr>
            <a:r>
              <a:rPr lang="en-US" altLang="zh-CN" sz="3200" dirty="0"/>
              <a:t>ELF格式</a:t>
            </a:r>
          </a:p>
        </p:txBody>
      </p:sp>
      <p:sp>
        <p:nvSpPr>
          <p:cNvPr id="4" name="文本框 3"/>
          <p:cNvSpPr txBox="1"/>
          <p:nvPr/>
        </p:nvSpPr>
        <p:spPr>
          <a:xfrm>
            <a:off x="6466703" y="740105"/>
            <a:ext cx="6400800" cy="368300"/>
          </a:xfrm>
          <a:prstGeom prst="rect">
            <a:avLst/>
          </a:prstGeom>
          <a:noFill/>
        </p:spPr>
        <p:txBody>
          <a:bodyPr wrap="square" rtlCol="0">
            <a:spAutoFit/>
          </a:bodyPr>
          <a:lstStyle/>
          <a:p>
            <a:pPr marL="457200" indent="-457200">
              <a:buFont typeface="Arial" panose="020B0604020202020204" pitchFamily="34" charset="0"/>
              <a:buChar char="•"/>
            </a:pPr>
            <a:r>
              <a:rPr lang="en-US" altLang="zh-CN" b="1" dirty="0">
                <a:solidFill>
                  <a:srgbClr val="FF0000"/>
                </a:solidFill>
              </a:rPr>
              <a:t>ELF</a:t>
            </a:r>
            <a:r>
              <a:rPr lang="zh-CN" altLang="en-US" b="1" dirty="0">
                <a:solidFill>
                  <a:srgbClr val="FF0000"/>
                </a:solidFill>
              </a:rPr>
              <a:t>头</a:t>
            </a:r>
            <a:r>
              <a:rPr lang="zh-CN" altLang="en-US" dirty="0"/>
              <a:t>：定义文件全局性信息</a:t>
            </a:r>
          </a:p>
        </p:txBody>
      </p:sp>
      <p:sp>
        <p:nvSpPr>
          <p:cNvPr id="5" name="矩形 4"/>
          <p:cNvSpPr/>
          <p:nvPr/>
        </p:nvSpPr>
        <p:spPr>
          <a:xfrm flipV="1">
            <a:off x="1565275" y="1437005"/>
            <a:ext cx="2508885" cy="5892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466703" y="1108632"/>
            <a:ext cx="5767449" cy="645160"/>
          </a:xfrm>
          <a:prstGeom prst="rect">
            <a:avLst/>
          </a:prstGeom>
          <a:noFill/>
        </p:spPr>
        <p:txBody>
          <a:bodyPr wrap="square" rtlCol="0">
            <a:spAutoFit/>
          </a:bodyPr>
          <a:lstStyle/>
          <a:p>
            <a:pPr marL="457200" indent="-457200">
              <a:buFont typeface="Arial" panose="020B0604020202020204" pitchFamily="34" charset="0"/>
              <a:buChar char="•"/>
            </a:pPr>
            <a:r>
              <a:rPr lang="en-US" altLang="zh-CN" b="1" dirty="0">
                <a:solidFill>
                  <a:srgbClr val="FF0000"/>
                </a:solidFill>
              </a:rPr>
              <a:t>Segment(</a:t>
            </a:r>
            <a:r>
              <a:rPr lang="zh-CN" altLang="en-US" b="1" dirty="0">
                <a:solidFill>
                  <a:srgbClr val="FF0000"/>
                </a:solidFill>
              </a:rPr>
              <a:t>段</a:t>
            </a:r>
            <a:r>
              <a:rPr lang="en-US" altLang="zh-CN" b="1" dirty="0">
                <a:solidFill>
                  <a:srgbClr val="FF0000"/>
                </a:solidFill>
              </a:rPr>
              <a:t>)</a:t>
            </a:r>
            <a:r>
              <a:rPr lang="zh-CN" altLang="en-US" b="1" dirty="0">
                <a:solidFill>
                  <a:srgbClr val="FF0000"/>
                </a:solidFill>
              </a:rPr>
              <a:t>头</a:t>
            </a:r>
            <a:r>
              <a:rPr lang="zh-CN" altLang="en-US" dirty="0"/>
              <a:t>：描述段的名字，开始位置，类型，偏移，大小及每段由哪些区组成。</a:t>
            </a:r>
          </a:p>
        </p:txBody>
      </p:sp>
      <p:sp>
        <p:nvSpPr>
          <p:cNvPr id="7" name="矩形 6"/>
          <p:cNvSpPr/>
          <p:nvPr/>
        </p:nvSpPr>
        <p:spPr>
          <a:xfrm>
            <a:off x="1565275" y="2077085"/>
            <a:ext cx="2508250" cy="584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466703" y="1708662"/>
            <a:ext cx="5767449" cy="368300"/>
          </a:xfrm>
          <a:prstGeom prst="rect">
            <a:avLst/>
          </a:prstGeom>
          <a:noFill/>
        </p:spPr>
        <p:txBody>
          <a:bodyPr wrap="square" rtlCol="0">
            <a:spAutoFit/>
          </a:bodyPr>
          <a:lstStyle/>
          <a:p>
            <a:pPr marL="457200" indent="-457200">
              <a:buFont typeface="Arial" panose="020B0604020202020204" pitchFamily="34" charset="0"/>
              <a:buChar char="•"/>
            </a:pPr>
            <a:r>
              <a:rPr lang="zh-CN" altLang="en-US" b="1" dirty="0">
                <a:solidFill>
                  <a:srgbClr val="FF0000"/>
                </a:solidFill>
              </a:rPr>
              <a:t>内容区</a:t>
            </a:r>
            <a:r>
              <a:rPr lang="zh-CN" altLang="en-US" dirty="0"/>
              <a:t>：由</a:t>
            </a:r>
            <a:r>
              <a:rPr lang="en-US" altLang="zh-CN" dirty="0"/>
              <a:t>Section</a:t>
            </a:r>
            <a:r>
              <a:rPr lang="zh-CN" altLang="en-US" dirty="0"/>
              <a:t>或者</a:t>
            </a:r>
            <a:r>
              <a:rPr lang="en-US" altLang="zh-CN" dirty="0"/>
              <a:t>Segment</a:t>
            </a:r>
            <a:r>
              <a:rPr lang="zh-CN" altLang="en-US" dirty="0"/>
              <a:t>组成</a:t>
            </a:r>
          </a:p>
        </p:txBody>
      </p:sp>
      <p:sp>
        <p:nvSpPr>
          <p:cNvPr id="9" name="矩形 8"/>
          <p:cNvSpPr/>
          <p:nvPr/>
        </p:nvSpPr>
        <p:spPr>
          <a:xfrm flipV="1">
            <a:off x="1565275" y="2661285"/>
            <a:ext cx="2509520" cy="27108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6466703" y="2026362"/>
            <a:ext cx="5767449" cy="645160"/>
          </a:xfrm>
          <a:prstGeom prst="rect">
            <a:avLst/>
          </a:prstGeom>
          <a:noFill/>
        </p:spPr>
        <p:txBody>
          <a:bodyPr wrap="square" rtlCol="0">
            <a:spAutoFit/>
          </a:bodyPr>
          <a:lstStyle/>
          <a:p>
            <a:pPr marL="457200" indent="-457200">
              <a:buFont typeface="Arial" panose="020B0604020202020204" pitchFamily="34" charset="0"/>
              <a:buChar char="•"/>
            </a:pPr>
            <a:r>
              <a:rPr lang="en-US" altLang="zh-CN" b="1" dirty="0">
                <a:solidFill>
                  <a:srgbClr val="FF0000"/>
                </a:solidFill>
              </a:rPr>
              <a:t>Section(</a:t>
            </a:r>
            <a:r>
              <a:rPr lang="zh-CN" altLang="en-US" b="1" dirty="0">
                <a:solidFill>
                  <a:srgbClr val="FF0000"/>
                </a:solidFill>
              </a:rPr>
              <a:t>区</a:t>
            </a:r>
            <a:r>
              <a:rPr lang="en-US" altLang="zh-CN" b="1" dirty="0">
                <a:solidFill>
                  <a:srgbClr val="FF0000"/>
                </a:solidFill>
              </a:rPr>
              <a:t>)</a:t>
            </a:r>
            <a:r>
              <a:rPr lang="zh-CN" altLang="en-US" b="1" dirty="0">
                <a:solidFill>
                  <a:srgbClr val="FF0000"/>
                </a:solidFill>
              </a:rPr>
              <a:t>头</a:t>
            </a:r>
            <a:r>
              <a:rPr lang="zh-CN" altLang="en-US" dirty="0"/>
              <a:t>：描述区的名字，开始位置，类型，偏移，大小等信息</a:t>
            </a:r>
          </a:p>
        </p:txBody>
      </p:sp>
      <p:sp>
        <p:nvSpPr>
          <p:cNvPr id="11" name="矩形 10"/>
          <p:cNvSpPr/>
          <p:nvPr/>
        </p:nvSpPr>
        <p:spPr>
          <a:xfrm flipV="1">
            <a:off x="1565275" y="5372100"/>
            <a:ext cx="2508250" cy="6299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209528" y="373205"/>
            <a:ext cx="4738256" cy="368300"/>
          </a:xfrm>
          <a:prstGeom prst="rect">
            <a:avLst/>
          </a:prstGeom>
          <a:noFill/>
        </p:spPr>
        <p:txBody>
          <a:bodyPr wrap="square" rtlCol="0">
            <a:spAutoFit/>
          </a:bodyPr>
          <a:lstStyle/>
          <a:p>
            <a:pPr indent="0">
              <a:buFont typeface="Arial" panose="020B0604020202020204" pitchFamily="34" charset="0"/>
              <a:buNone/>
            </a:pPr>
            <a:r>
              <a:rPr lang="en-US" altLang="zh-CN" dirty="0"/>
              <a:t>ELF</a:t>
            </a:r>
            <a:r>
              <a:rPr lang="zh-CN" altLang="en-US" dirty="0"/>
              <a:t>分为四个区域</a:t>
            </a:r>
          </a:p>
        </p:txBody>
      </p:sp>
      <p:sp>
        <p:nvSpPr>
          <p:cNvPr id="13" name="文本框 12"/>
          <p:cNvSpPr txBox="1"/>
          <p:nvPr/>
        </p:nvSpPr>
        <p:spPr>
          <a:xfrm>
            <a:off x="6209665" y="2661285"/>
            <a:ext cx="4262120" cy="1708150"/>
          </a:xfrm>
          <a:prstGeom prst="rect">
            <a:avLst/>
          </a:prstGeom>
          <a:noFill/>
        </p:spPr>
        <p:txBody>
          <a:bodyPr wrap="square" rtlCol="0">
            <a:noAutofit/>
          </a:bodyPr>
          <a:lstStyle/>
          <a:p>
            <a:pPr indent="0">
              <a:buFont typeface="Arial" panose="020B0604020202020204" pitchFamily="34" charset="0"/>
              <a:buNone/>
            </a:pPr>
            <a:r>
              <a:rPr lang="en-US" altLang="zh-CN" dirty="0"/>
              <a:t>program header table</a:t>
            </a:r>
            <a:r>
              <a:rPr lang="zh-CN" altLang="en-US" dirty="0"/>
              <a:t>里面每一个表项对应内容区的一个</a:t>
            </a:r>
            <a:r>
              <a:rPr lang="en-US" altLang="zh-CN" dirty="0"/>
              <a:t>segment</a:t>
            </a:r>
          </a:p>
          <a:p>
            <a:pPr indent="0">
              <a:buFont typeface="Arial" panose="020B0604020202020204" pitchFamily="34" charset="0"/>
              <a:buNone/>
            </a:pPr>
            <a:endParaRPr lang="en-US" altLang="zh-CN" dirty="0"/>
          </a:p>
          <a:p>
            <a:pPr indent="0">
              <a:buFont typeface="Arial" panose="020B0604020202020204" pitchFamily="34" charset="0"/>
              <a:buNone/>
            </a:pPr>
            <a:r>
              <a:rPr lang="en-US" altLang="zh-CN" dirty="0"/>
              <a:t>section header table</a:t>
            </a:r>
            <a:r>
              <a:rPr lang="zh-CN" altLang="en-US" dirty="0"/>
              <a:t>里面每一个表项对应内容区的一个</a:t>
            </a:r>
            <a:r>
              <a:rPr lang="en-US" altLang="zh-CN" dirty="0"/>
              <a:t>section</a:t>
            </a: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xit" presetSubtype="4" fill="hold" grpId="1" nodeType="clickEffect">
                                  <p:stCondLst>
                                    <p:cond delay="0"/>
                                  </p:stCondLst>
                                  <p:childTnLst>
                                    <p:animEffect transition="out" filter="wipe(down)">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3">
                                            <p:txEl>
                                              <p:pRg st="0" end="0"/>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5" grpId="1" bldLvl="0" animBg="1"/>
      <p:bldP spid="6" grpId="0"/>
      <p:bldP spid="7" grpId="0" bldLvl="0" animBg="1"/>
      <p:bldP spid="7" grpId="1" bldLvl="0" animBg="1"/>
      <p:bldP spid="8" grpId="0"/>
      <p:bldP spid="9" grpId="0" bldLvl="0" animBg="1"/>
      <p:bldP spid="9" grpId="1" bldLvl="0" animBg="1"/>
      <p:bldP spid="10" grpId="0"/>
      <p:bldP spid="11" grpId="0" bldLvl="0" animBg="1"/>
      <p:bldP spid="11"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a:extLst>
              <a:ext uri="{FF2B5EF4-FFF2-40B4-BE49-F238E27FC236}">
                <a16:creationId xmlns:a16="http://schemas.microsoft.com/office/drawing/2014/main" id="{1002AEA9-C7AE-2CE1-377B-E0BABBD33565}"/>
              </a:ext>
            </a:extLst>
          </p:cNvPr>
          <p:cNvSpPr>
            <a:spLocks noGrp="1"/>
          </p:cNvSpPr>
          <p:nvPr>
            <p:ph type="title"/>
          </p:nvPr>
        </p:nvSpPr>
        <p:spPr/>
        <p:txBody>
          <a:bodyPr/>
          <a:lstStyle/>
          <a:p>
            <a:endParaRPr lang="zh-CN" altLang="en-US"/>
          </a:p>
        </p:txBody>
      </p:sp>
      <p:sp>
        <p:nvSpPr>
          <p:cNvPr id="17" name="文本占位符 16">
            <a:extLst>
              <a:ext uri="{FF2B5EF4-FFF2-40B4-BE49-F238E27FC236}">
                <a16:creationId xmlns:a16="http://schemas.microsoft.com/office/drawing/2014/main" id="{FE73BAFD-9ABB-3E64-8D9F-2114526CC566}"/>
              </a:ext>
            </a:extLst>
          </p:cNvPr>
          <p:cNvSpPr>
            <a:spLocks noGrp="1"/>
          </p:cNvSpPr>
          <p:nvPr>
            <p:ph type="body" idx="1"/>
          </p:nvPr>
        </p:nvSpPr>
        <p:spPr/>
        <p:txBody>
          <a:bodyPr/>
          <a:lstStyle/>
          <a:p>
            <a:endParaRPr lang="zh-CN" altLang="en-US"/>
          </a:p>
        </p:txBody>
      </p:sp>
      <p:pic>
        <p:nvPicPr>
          <p:cNvPr id="5" name="内容占位符 4"/>
          <p:cNvPicPr>
            <a:picLocks noGrp="1" noChangeAspect="1"/>
          </p:cNvPicPr>
          <p:nvPr>
            <p:ph idx="4294967295"/>
            <p:custDataLst>
              <p:tags r:id="rId1"/>
            </p:custDataLst>
          </p:nvPr>
        </p:nvPicPr>
        <p:blipFill>
          <a:blip r:embed="rId8"/>
          <a:stretch>
            <a:fillRect/>
          </a:stretch>
        </p:blipFill>
        <p:spPr>
          <a:xfrm>
            <a:off x="0" y="501650"/>
            <a:ext cx="9545638" cy="6073775"/>
          </a:xfrm>
          <a:prstGeom prst="rect">
            <a:avLst/>
          </a:prstGeom>
        </p:spPr>
      </p:pic>
      <p:sp>
        <p:nvSpPr>
          <p:cNvPr id="6" name="文本框 5"/>
          <p:cNvSpPr txBox="1"/>
          <p:nvPr/>
        </p:nvSpPr>
        <p:spPr>
          <a:xfrm>
            <a:off x="9289415" y="2354580"/>
            <a:ext cx="2902585" cy="2458085"/>
          </a:xfrm>
          <a:prstGeom prst="rect">
            <a:avLst/>
          </a:prstGeom>
          <a:noFill/>
        </p:spPr>
        <p:txBody>
          <a:bodyPr wrap="square" rtlCol="0">
            <a:noAutofit/>
          </a:bodyPr>
          <a:lstStyle/>
          <a:p>
            <a:r>
              <a:rPr lang="en-US" altLang="zh-CN" dirty="0"/>
              <a:t>1.elfPhdrTemp</a:t>
            </a:r>
            <a:r>
              <a:rPr lang="zh-CN" altLang="en-US" dirty="0"/>
              <a:t>指针初始指向第一个段表项，以此向后遍历，直至指向最后一个段表项</a:t>
            </a:r>
            <a:endParaRPr lang="en-US" altLang="zh-CN" dirty="0"/>
          </a:p>
          <a:p>
            <a:r>
              <a:rPr lang="en-US" altLang="zh-CN" dirty="0"/>
              <a:t>2.vAddr&amp;elfLoadAddr</a:t>
            </a:r>
            <a:r>
              <a:rPr lang="zh-CN" altLang="en-US" dirty="0"/>
              <a:t>区别</a:t>
            </a:r>
            <a:endParaRPr lang="en-US" altLang="zh-CN" dirty="0"/>
          </a:p>
          <a:p>
            <a:r>
              <a:rPr lang="en-US" altLang="zh-CN" dirty="0" err="1"/>
              <a:t>vAddr</a:t>
            </a:r>
            <a:r>
              <a:rPr lang="zh-CN" altLang="en-US" dirty="0"/>
              <a:t>：是每段的虚拟地址</a:t>
            </a:r>
          </a:p>
          <a:p>
            <a:r>
              <a:rPr lang="en-US" altLang="zh-CN" dirty="0" err="1"/>
              <a:t>elfLoadAddr</a:t>
            </a:r>
            <a:r>
              <a:rPr lang="zh-CN" altLang="en-US" dirty="0"/>
              <a:t>：是</a:t>
            </a:r>
            <a:r>
              <a:rPr lang="en-US" altLang="zh-CN" dirty="0"/>
              <a:t>elf</a:t>
            </a:r>
            <a:r>
              <a:rPr lang="zh-CN" altLang="en-US" dirty="0"/>
              <a:t>文件的虚拟地址，如果为</a:t>
            </a:r>
            <a:r>
              <a:rPr lang="en-US" altLang="zh-CN" dirty="0"/>
              <a:t>0</a:t>
            </a:r>
            <a:r>
              <a:rPr lang="zh-CN" altLang="en-US" dirty="0"/>
              <a:t>，则返回第一个段的虚拟地址</a:t>
            </a:r>
          </a:p>
          <a:p>
            <a:endParaRPr lang="zh-CN" altLang="en-US" dirty="0"/>
          </a:p>
        </p:txBody>
      </p:sp>
      <p:pic>
        <p:nvPicPr>
          <p:cNvPr id="7" name="ECB019B1-382A-4266-B25C-5B523AA43C14-1" descr="C:/Users/97952/AppData/Local/Temp/wpp.CDbSUhwpp"/>
          <p:cNvPicPr>
            <a:picLocks noChangeAspect="1"/>
          </p:cNvPicPr>
          <p:nvPr/>
        </p:nvPicPr>
        <p:blipFill>
          <a:blip r:embed="rId9"/>
          <a:stretch>
            <a:fillRect/>
          </a:stretch>
        </p:blipFill>
        <p:spPr>
          <a:xfrm>
            <a:off x="9289415" y="573405"/>
            <a:ext cx="2669540" cy="1781175"/>
          </a:xfrm>
          <a:prstGeom prst="rect">
            <a:avLst/>
          </a:prstGeom>
        </p:spPr>
      </p:pic>
      <p:sp>
        <p:nvSpPr>
          <p:cNvPr id="8" name="文本框 7"/>
          <p:cNvSpPr txBox="1"/>
          <p:nvPr/>
        </p:nvSpPr>
        <p:spPr>
          <a:xfrm>
            <a:off x="9289415" y="4827905"/>
            <a:ext cx="2775585" cy="1868170"/>
          </a:xfrm>
          <a:prstGeom prst="rect">
            <a:avLst/>
          </a:prstGeom>
          <a:noFill/>
        </p:spPr>
        <p:txBody>
          <a:bodyPr wrap="square" rtlCol="0">
            <a:noAutofit/>
          </a:bodyPr>
          <a:lstStyle/>
          <a:p>
            <a:r>
              <a:rPr lang="en-US" altLang="zh-CN" dirty="0"/>
              <a:t>3.</a:t>
            </a:r>
            <a:r>
              <a:rPr lang="zh-CN" altLang="en-US" dirty="0"/>
              <a:t>加载的地址</a:t>
            </a:r>
          </a:p>
          <a:p>
            <a:r>
              <a:rPr lang="zh-CN" altLang="en-US" dirty="0"/>
              <a:t>可执行文件：</a:t>
            </a:r>
          </a:p>
          <a:p>
            <a:r>
              <a:rPr lang="en-US" altLang="zh-CN" dirty="0" err="1"/>
              <a:t>vAddr+loadBase</a:t>
            </a:r>
            <a:r>
              <a:rPr lang="zh-CN" altLang="en-US" dirty="0"/>
              <a:t>（</a:t>
            </a:r>
            <a:r>
              <a:rPr lang="en-US" altLang="zh-CN" dirty="0"/>
              <a:t>0</a:t>
            </a:r>
            <a:r>
              <a:rPr lang="zh-CN" altLang="en-US" dirty="0"/>
              <a:t>）</a:t>
            </a:r>
          </a:p>
          <a:p>
            <a:r>
              <a:rPr lang="zh-CN" altLang="en-US" dirty="0"/>
              <a:t>共享目标文件：</a:t>
            </a:r>
          </a:p>
          <a:p>
            <a:r>
              <a:rPr lang="en-US" altLang="zh-CN" dirty="0" err="1"/>
              <a:t>vAddr+loadBase</a:t>
            </a:r>
            <a:r>
              <a:rPr lang="zh-CN" altLang="en-US" dirty="0"/>
              <a:t>（用于找到空闲空间）</a:t>
            </a:r>
          </a:p>
          <a:p>
            <a:endParaRPr lang="zh-CN" altLang="en-US" dirty="0"/>
          </a:p>
        </p:txBody>
      </p:sp>
      <p:sp>
        <p:nvSpPr>
          <p:cNvPr id="9" name="文本框 8"/>
          <p:cNvSpPr txBox="1"/>
          <p:nvPr>
            <p:custDataLst>
              <p:tags r:id="rId2"/>
            </p:custDataLst>
          </p:nvPr>
        </p:nvSpPr>
        <p:spPr>
          <a:xfrm>
            <a:off x="5319395" y="2004695"/>
            <a:ext cx="2897505" cy="516255"/>
          </a:xfrm>
          <a:prstGeom prst="rect">
            <a:avLst/>
          </a:prstGeom>
          <a:noFill/>
        </p:spPr>
        <p:txBody>
          <a:bodyPr wrap="square" rtlCol="0">
            <a:noAutofit/>
          </a:bodyPr>
          <a:lstStyle/>
          <a:p>
            <a:r>
              <a:rPr lang="zh-CN" altLang="en-US">
                <a:highlight>
                  <a:srgbClr val="FFFF00"/>
                </a:highlight>
              </a:rPr>
              <a:t>即</a:t>
            </a:r>
            <a:r>
              <a:rPr lang="en-US" altLang="zh-CN">
                <a:highlight>
                  <a:srgbClr val="FFFF00"/>
                </a:highlight>
              </a:rPr>
              <a:t> </a:t>
            </a:r>
            <a:r>
              <a:rPr lang="zh-CN" altLang="en-US">
                <a:highlight>
                  <a:srgbClr val="FFFF00"/>
                </a:highlight>
              </a:rPr>
              <a:t>将</a:t>
            </a:r>
            <a:r>
              <a:rPr lang="en-US" altLang="zh-CN">
                <a:highlight>
                  <a:srgbClr val="FFFF00"/>
                </a:highlight>
              </a:rPr>
              <a:t>LOAD</a:t>
            </a:r>
            <a:r>
              <a:rPr lang="zh-CN" altLang="en-US">
                <a:highlight>
                  <a:srgbClr val="FFFF00"/>
                </a:highlight>
              </a:rPr>
              <a:t>段装入内存</a:t>
            </a:r>
          </a:p>
        </p:txBody>
      </p:sp>
      <p:pic>
        <p:nvPicPr>
          <p:cNvPr id="3" name="图片 2"/>
          <p:cNvPicPr>
            <a:picLocks noChangeAspect="1"/>
          </p:cNvPicPr>
          <p:nvPr>
            <p:custDataLst>
              <p:tags r:id="rId3"/>
            </p:custDataLst>
          </p:nvPr>
        </p:nvPicPr>
        <p:blipFill>
          <a:blip r:embed="rId10"/>
          <a:stretch>
            <a:fillRect/>
          </a:stretch>
        </p:blipFill>
        <p:spPr>
          <a:xfrm>
            <a:off x="5911215" y="140970"/>
            <a:ext cx="6275705" cy="361315"/>
          </a:xfrm>
          <a:prstGeom prst="rect">
            <a:avLst/>
          </a:prstGeom>
        </p:spPr>
      </p:pic>
      <p:sp>
        <p:nvSpPr>
          <p:cNvPr id="10" name="文本框 9"/>
          <p:cNvSpPr txBox="1"/>
          <p:nvPr>
            <p:custDataLst>
              <p:tags r:id="rId4"/>
            </p:custDataLst>
          </p:nvPr>
        </p:nvSpPr>
        <p:spPr>
          <a:xfrm>
            <a:off x="116205" y="149860"/>
            <a:ext cx="4855210" cy="368300"/>
          </a:xfrm>
          <a:prstGeom prst="rect">
            <a:avLst/>
          </a:prstGeom>
          <a:noFill/>
        </p:spPr>
        <p:txBody>
          <a:bodyPr wrap="square" rtlCol="0">
            <a:spAutoFit/>
          </a:bodyPr>
          <a:lstStyle/>
          <a:p>
            <a:r>
              <a:rPr lang="en-US" altLang="zh-CN"/>
              <a:t>OsMmapELFFile——</a:t>
            </a:r>
            <a:r>
              <a:rPr lang="zh-CN" altLang="en-US"/>
              <a:t>映射</a:t>
            </a:r>
            <a:r>
              <a:rPr lang="en-US" altLang="zh-CN"/>
              <a:t>ELF</a:t>
            </a:r>
            <a:r>
              <a:rPr lang="zh-CN" altLang="en-US"/>
              <a:t>文件</a:t>
            </a:r>
          </a:p>
        </p:txBody>
      </p:sp>
      <p:sp>
        <p:nvSpPr>
          <p:cNvPr id="4" name="圆角矩形 3"/>
          <p:cNvSpPr/>
          <p:nvPr/>
        </p:nvSpPr>
        <p:spPr>
          <a:xfrm>
            <a:off x="1003300" y="2657475"/>
            <a:ext cx="3387725" cy="213360"/>
          </a:xfrm>
          <a:prstGeom prst="roundRect">
            <a:avLst/>
          </a:prstGeom>
          <a:noFill/>
          <a:ln w="31750"/>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圆角矩形 10"/>
          <p:cNvSpPr/>
          <p:nvPr>
            <p:custDataLst>
              <p:tags r:id="rId5"/>
            </p:custDataLst>
          </p:nvPr>
        </p:nvSpPr>
        <p:spPr>
          <a:xfrm>
            <a:off x="765175" y="3591560"/>
            <a:ext cx="3387725" cy="213360"/>
          </a:xfrm>
          <a:prstGeom prst="roundRect">
            <a:avLst/>
          </a:prstGeom>
          <a:noFill/>
          <a:ln w="31750"/>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圆角矩形 11"/>
          <p:cNvSpPr/>
          <p:nvPr>
            <p:custDataLst>
              <p:tags r:id="rId6"/>
            </p:custDataLst>
          </p:nvPr>
        </p:nvSpPr>
        <p:spPr>
          <a:xfrm>
            <a:off x="765175" y="5920105"/>
            <a:ext cx="6866890" cy="182880"/>
          </a:xfrm>
          <a:prstGeom prst="roundRect">
            <a:avLst/>
          </a:prstGeom>
          <a:noFill/>
          <a:ln w="31750"/>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3" name="直接箭头连接符 12"/>
          <p:cNvCxnSpPr/>
          <p:nvPr/>
        </p:nvCxnSpPr>
        <p:spPr>
          <a:xfrm flipV="1">
            <a:off x="4806950" y="1724660"/>
            <a:ext cx="4777740" cy="2139950"/>
          </a:xfrm>
          <a:prstGeom prst="straightConnector1">
            <a:avLst/>
          </a:prstGeom>
          <a:ln w="31750">
            <a:solidFill>
              <a:schemeClr val="accent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8"/>
          <a:stretch>
            <a:fillRect/>
          </a:stretch>
        </p:blipFill>
        <p:spPr>
          <a:xfrm>
            <a:off x="400685" y="763270"/>
            <a:ext cx="8829675" cy="4876800"/>
          </a:xfrm>
          <a:prstGeom prst="rect">
            <a:avLst/>
          </a:prstGeom>
        </p:spPr>
      </p:pic>
      <p:pic>
        <p:nvPicPr>
          <p:cNvPr id="3" name="ECB019B1-382A-4266-B25C-5B523AA43C14-3" descr="C:/Users/97952/AppData/Local/Temp/wpp.LjDycmwpp"/>
          <p:cNvPicPr>
            <a:picLocks noChangeAspect="1"/>
          </p:cNvPicPr>
          <p:nvPr/>
        </p:nvPicPr>
        <p:blipFill>
          <a:blip r:embed="rId9"/>
          <a:stretch>
            <a:fillRect/>
          </a:stretch>
        </p:blipFill>
        <p:spPr>
          <a:xfrm>
            <a:off x="8978900" y="0"/>
            <a:ext cx="3068320" cy="1065530"/>
          </a:xfrm>
          <a:prstGeom prst="rect">
            <a:avLst/>
          </a:prstGeom>
        </p:spPr>
      </p:pic>
      <p:sp>
        <p:nvSpPr>
          <p:cNvPr id="10" name="文本框 9"/>
          <p:cNvSpPr txBox="1"/>
          <p:nvPr>
            <p:custDataLst>
              <p:tags r:id="rId2"/>
            </p:custDataLst>
          </p:nvPr>
        </p:nvSpPr>
        <p:spPr>
          <a:xfrm>
            <a:off x="116205" y="149860"/>
            <a:ext cx="4855210" cy="368300"/>
          </a:xfrm>
          <a:prstGeom prst="rect">
            <a:avLst/>
          </a:prstGeom>
          <a:noFill/>
        </p:spPr>
        <p:txBody>
          <a:bodyPr wrap="square" rtlCol="0">
            <a:spAutoFit/>
          </a:bodyPr>
          <a:lstStyle/>
          <a:p>
            <a:r>
              <a:rPr lang="en-US" altLang="zh-CN"/>
              <a:t>OsDoMmapELFFile——</a:t>
            </a:r>
            <a:r>
              <a:rPr lang="zh-CN" altLang="en-US"/>
              <a:t>实际加载</a:t>
            </a:r>
            <a:r>
              <a:rPr lang="en-US" altLang="zh-CN"/>
              <a:t>ELF</a:t>
            </a:r>
            <a:r>
              <a:rPr lang="zh-CN" altLang="en-US"/>
              <a:t>段</a:t>
            </a:r>
          </a:p>
        </p:txBody>
      </p:sp>
      <p:sp>
        <p:nvSpPr>
          <p:cNvPr id="4" name="文本框 3"/>
          <p:cNvSpPr txBox="1"/>
          <p:nvPr/>
        </p:nvSpPr>
        <p:spPr>
          <a:xfrm>
            <a:off x="7951470" y="3271520"/>
            <a:ext cx="4064000" cy="645160"/>
          </a:xfrm>
          <a:prstGeom prst="rect">
            <a:avLst/>
          </a:prstGeom>
          <a:noFill/>
        </p:spPr>
        <p:txBody>
          <a:bodyPr wrap="square" rtlCol="0">
            <a:spAutoFit/>
          </a:bodyPr>
          <a:lstStyle/>
          <a:p>
            <a:r>
              <a:rPr lang="en-US" altLang="zh-CN"/>
              <a:t>将elf文件中虚拟地址为addr的段载入内存得到映射后的虚拟地址mapAddr</a:t>
            </a:r>
            <a:r>
              <a:rPr lang="zh-CN" altLang="en-US"/>
              <a:t>。</a:t>
            </a:r>
          </a:p>
        </p:txBody>
      </p:sp>
      <p:sp>
        <p:nvSpPr>
          <p:cNvPr id="8" name="文本框 7"/>
          <p:cNvSpPr txBox="1"/>
          <p:nvPr>
            <p:custDataLst>
              <p:tags r:id="rId3"/>
            </p:custDataLst>
          </p:nvPr>
        </p:nvSpPr>
        <p:spPr>
          <a:xfrm>
            <a:off x="7899400" y="1986915"/>
            <a:ext cx="3955415" cy="1284605"/>
          </a:xfrm>
          <a:prstGeom prst="rect">
            <a:avLst/>
          </a:prstGeom>
          <a:noFill/>
        </p:spPr>
        <p:txBody>
          <a:bodyPr wrap="square" rtlCol="0">
            <a:noAutofit/>
          </a:bodyPr>
          <a:lstStyle/>
          <a:p>
            <a:r>
              <a:rPr lang="en-US" altLang="zh-CN"/>
              <a:t>1.</a:t>
            </a:r>
            <a:r>
              <a:rPr lang="zh-CN" altLang="en-US"/>
              <a:t>共享目标文件：</a:t>
            </a:r>
          </a:p>
          <a:p>
            <a:r>
              <a:rPr lang="en-US" altLang="zh-CN"/>
              <a:t>mapSize</a:t>
            </a:r>
            <a:r>
              <a:rPr lang="zh-CN" altLang="en-US"/>
              <a:t>为所有段的大小（对齐后）</a:t>
            </a:r>
          </a:p>
          <a:p>
            <a:r>
              <a:rPr lang="en-US" altLang="zh-CN"/>
              <a:t>2</a:t>
            </a:r>
            <a:r>
              <a:rPr lang="zh-CN" altLang="en-US"/>
              <a:t>：可执行文件：</a:t>
            </a:r>
            <a:r>
              <a:rPr lang="en-US" altLang="zh-CN"/>
              <a:t>mapSize=0 </a:t>
            </a:r>
          </a:p>
          <a:p>
            <a:r>
              <a:rPr lang="zh-CN" altLang="en-US"/>
              <a:t>加载大小</a:t>
            </a:r>
            <a:r>
              <a:rPr lang="en-US" altLang="zh-CN"/>
              <a:t>size</a:t>
            </a:r>
            <a:r>
              <a:rPr lang="zh-CN" altLang="en-US"/>
              <a:t>为该段的</a:t>
            </a:r>
            <a:r>
              <a:rPr lang="en-US" altLang="zh-CN"/>
              <a:t>memSize</a:t>
            </a:r>
            <a:r>
              <a:rPr lang="zh-CN" altLang="en-US"/>
              <a:t>（对齐）</a:t>
            </a:r>
          </a:p>
        </p:txBody>
      </p:sp>
      <p:cxnSp>
        <p:nvCxnSpPr>
          <p:cNvPr id="5" name="直接箭头连接符 4"/>
          <p:cNvCxnSpPr/>
          <p:nvPr/>
        </p:nvCxnSpPr>
        <p:spPr>
          <a:xfrm flipV="1">
            <a:off x="5426075" y="2971800"/>
            <a:ext cx="2474595" cy="42608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custDataLst>
              <p:tags r:id="rId4"/>
            </p:custDataLst>
          </p:nvPr>
        </p:nvCxnSpPr>
        <p:spPr>
          <a:xfrm flipV="1">
            <a:off x="2378710" y="2434590"/>
            <a:ext cx="5572760" cy="7620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custDataLst>
              <p:tags r:id="rId5"/>
            </p:custDataLst>
          </p:nvPr>
        </p:nvCxnSpPr>
        <p:spPr>
          <a:xfrm>
            <a:off x="6815455" y="3053080"/>
            <a:ext cx="1217295" cy="436245"/>
          </a:xfrm>
          <a:prstGeom prst="straightConnector1">
            <a:avLst/>
          </a:prstGeom>
          <a:ln w="3175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endCxn id="4" idx="1"/>
          </p:cNvCxnSpPr>
          <p:nvPr>
            <p:custDataLst>
              <p:tags r:id="rId6"/>
            </p:custDataLst>
          </p:nvPr>
        </p:nvCxnSpPr>
        <p:spPr>
          <a:xfrm flipV="1">
            <a:off x="7058660" y="3594100"/>
            <a:ext cx="892810" cy="544195"/>
          </a:xfrm>
          <a:prstGeom prst="straightConnector1">
            <a:avLst/>
          </a:prstGeom>
          <a:ln w="31750">
            <a:solidFill>
              <a:schemeClr val="accent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FB04B2-69C7-4682-EA1C-8171537009D6}"/>
              </a:ext>
            </a:extLst>
          </p:cNvPr>
          <p:cNvSpPr>
            <a:spLocks noGrp="1"/>
          </p:cNvSpPr>
          <p:nvPr>
            <p:ph type="title"/>
          </p:nvPr>
        </p:nvSpPr>
        <p:spPr/>
        <p:txBody>
          <a:bodyPr/>
          <a:lstStyle/>
          <a:p>
            <a:endParaRPr lang="zh-CN" altLang="en-US"/>
          </a:p>
        </p:txBody>
      </p:sp>
      <p:sp>
        <p:nvSpPr>
          <p:cNvPr id="14" name="文本占位符 13">
            <a:extLst>
              <a:ext uri="{FF2B5EF4-FFF2-40B4-BE49-F238E27FC236}">
                <a16:creationId xmlns:a16="http://schemas.microsoft.com/office/drawing/2014/main" id="{98DF1221-DB5E-CDE6-4EE7-29B3143A07E9}"/>
              </a:ext>
            </a:extLst>
          </p:cNvPr>
          <p:cNvSpPr>
            <a:spLocks noGrp="1"/>
          </p:cNvSpPr>
          <p:nvPr>
            <p:ph type="body" idx="1"/>
          </p:nvPr>
        </p:nvSpPr>
        <p:spPr/>
        <p:txBody>
          <a:bodyPr/>
          <a:lstStyle/>
          <a:p>
            <a:endParaRPr lang="zh-CN" altLang="en-US"/>
          </a:p>
        </p:txBody>
      </p:sp>
      <p:pic>
        <p:nvPicPr>
          <p:cNvPr id="5" name="内容占位符 4"/>
          <p:cNvPicPr>
            <a:picLocks noGrp="1" noChangeAspect="1"/>
          </p:cNvPicPr>
          <p:nvPr>
            <p:ph idx="4294967295"/>
            <p:custDataLst>
              <p:tags r:id="rId1"/>
            </p:custDataLst>
          </p:nvPr>
        </p:nvPicPr>
        <p:blipFill>
          <a:blip r:embed="rId8"/>
          <a:stretch>
            <a:fillRect/>
          </a:stretch>
        </p:blipFill>
        <p:spPr>
          <a:xfrm>
            <a:off x="0" y="501650"/>
            <a:ext cx="9545638" cy="6073775"/>
          </a:xfrm>
          <a:prstGeom prst="rect">
            <a:avLst/>
          </a:prstGeom>
        </p:spPr>
      </p:pic>
      <p:sp>
        <p:nvSpPr>
          <p:cNvPr id="6" name="文本框 5"/>
          <p:cNvSpPr txBox="1"/>
          <p:nvPr/>
        </p:nvSpPr>
        <p:spPr>
          <a:xfrm>
            <a:off x="9289415" y="2354580"/>
            <a:ext cx="2902585" cy="2458085"/>
          </a:xfrm>
          <a:prstGeom prst="rect">
            <a:avLst/>
          </a:prstGeom>
          <a:noFill/>
        </p:spPr>
        <p:txBody>
          <a:bodyPr wrap="square" rtlCol="0">
            <a:noAutofit/>
          </a:bodyPr>
          <a:lstStyle/>
          <a:p>
            <a:r>
              <a:rPr lang="en-US" altLang="zh-CN"/>
              <a:t>1.elfPhdrTemp</a:t>
            </a:r>
            <a:r>
              <a:rPr lang="zh-CN" altLang="en-US"/>
              <a:t>指针初始指向第一个段表项，以此向后遍历，直至指向最后一个段表项</a:t>
            </a:r>
            <a:endParaRPr lang="en-US" altLang="zh-CN"/>
          </a:p>
          <a:p>
            <a:r>
              <a:rPr lang="en-US" altLang="zh-CN"/>
              <a:t>2.vAddr&amp;elfLoadAddr</a:t>
            </a:r>
            <a:r>
              <a:rPr lang="zh-CN" altLang="en-US"/>
              <a:t>区别</a:t>
            </a:r>
            <a:endParaRPr lang="en-US" altLang="zh-CN"/>
          </a:p>
          <a:p>
            <a:r>
              <a:rPr lang="en-US" altLang="zh-CN"/>
              <a:t>vAddr</a:t>
            </a:r>
            <a:r>
              <a:rPr lang="zh-CN" altLang="en-US"/>
              <a:t>：是每段的虚拟地址</a:t>
            </a:r>
          </a:p>
          <a:p>
            <a:r>
              <a:rPr lang="en-US" altLang="zh-CN"/>
              <a:t>elfLoadAddr</a:t>
            </a:r>
            <a:r>
              <a:rPr lang="zh-CN" altLang="en-US"/>
              <a:t>：是</a:t>
            </a:r>
            <a:r>
              <a:rPr lang="en-US" altLang="zh-CN"/>
              <a:t>elf</a:t>
            </a:r>
            <a:r>
              <a:rPr lang="zh-CN" altLang="en-US"/>
              <a:t>文件的虚拟地址，如果为</a:t>
            </a:r>
            <a:r>
              <a:rPr lang="en-US" altLang="zh-CN"/>
              <a:t>0</a:t>
            </a:r>
            <a:r>
              <a:rPr lang="zh-CN" altLang="en-US"/>
              <a:t>，则返回第一个段的虚拟地址</a:t>
            </a:r>
          </a:p>
          <a:p>
            <a:endParaRPr lang="zh-CN" altLang="en-US"/>
          </a:p>
        </p:txBody>
      </p:sp>
      <p:pic>
        <p:nvPicPr>
          <p:cNvPr id="7" name="ECB019B1-382A-4266-B25C-5B523AA43C14-5" descr="C:/Users/97952/AppData/Local/Temp/wpp.CDbSUhwpp"/>
          <p:cNvPicPr>
            <a:picLocks noChangeAspect="1"/>
          </p:cNvPicPr>
          <p:nvPr/>
        </p:nvPicPr>
        <p:blipFill>
          <a:blip r:embed="rId9"/>
          <a:stretch>
            <a:fillRect/>
          </a:stretch>
        </p:blipFill>
        <p:spPr>
          <a:xfrm>
            <a:off x="9289415" y="573405"/>
            <a:ext cx="2669540" cy="1781175"/>
          </a:xfrm>
          <a:prstGeom prst="rect">
            <a:avLst/>
          </a:prstGeom>
        </p:spPr>
      </p:pic>
      <p:sp>
        <p:nvSpPr>
          <p:cNvPr id="8" name="文本框 7"/>
          <p:cNvSpPr txBox="1"/>
          <p:nvPr/>
        </p:nvSpPr>
        <p:spPr>
          <a:xfrm>
            <a:off x="9289415" y="4827905"/>
            <a:ext cx="2775585" cy="1868170"/>
          </a:xfrm>
          <a:prstGeom prst="rect">
            <a:avLst/>
          </a:prstGeom>
          <a:noFill/>
        </p:spPr>
        <p:txBody>
          <a:bodyPr wrap="square" rtlCol="0">
            <a:noAutofit/>
          </a:bodyPr>
          <a:lstStyle/>
          <a:p>
            <a:r>
              <a:rPr lang="en-US" altLang="zh-CN"/>
              <a:t>3.</a:t>
            </a:r>
            <a:r>
              <a:rPr lang="zh-CN" altLang="en-US"/>
              <a:t>加载的地址</a:t>
            </a:r>
          </a:p>
          <a:p>
            <a:r>
              <a:rPr lang="zh-CN" altLang="en-US"/>
              <a:t>可执行文件：</a:t>
            </a:r>
          </a:p>
          <a:p>
            <a:r>
              <a:rPr lang="en-US" altLang="zh-CN"/>
              <a:t>vAddr+loadBase</a:t>
            </a:r>
            <a:r>
              <a:rPr lang="zh-CN" altLang="en-US"/>
              <a:t>（</a:t>
            </a:r>
            <a:r>
              <a:rPr lang="en-US" altLang="zh-CN"/>
              <a:t>0</a:t>
            </a:r>
            <a:r>
              <a:rPr lang="zh-CN" altLang="en-US"/>
              <a:t>）</a:t>
            </a:r>
          </a:p>
          <a:p>
            <a:r>
              <a:rPr lang="zh-CN" altLang="en-US"/>
              <a:t>共享目标文件：</a:t>
            </a:r>
          </a:p>
          <a:p>
            <a:r>
              <a:rPr lang="en-US" altLang="zh-CN"/>
              <a:t>vAddr+loadBase</a:t>
            </a:r>
            <a:r>
              <a:rPr lang="zh-CN" altLang="en-US"/>
              <a:t>（用于找到空闲空间）</a:t>
            </a:r>
          </a:p>
          <a:p>
            <a:endParaRPr lang="zh-CN" altLang="en-US"/>
          </a:p>
        </p:txBody>
      </p:sp>
      <p:sp>
        <p:nvSpPr>
          <p:cNvPr id="9" name="文本框 8"/>
          <p:cNvSpPr txBox="1"/>
          <p:nvPr>
            <p:custDataLst>
              <p:tags r:id="rId2"/>
            </p:custDataLst>
          </p:nvPr>
        </p:nvSpPr>
        <p:spPr>
          <a:xfrm>
            <a:off x="5319395" y="2004695"/>
            <a:ext cx="2897505" cy="516255"/>
          </a:xfrm>
          <a:prstGeom prst="rect">
            <a:avLst/>
          </a:prstGeom>
          <a:noFill/>
        </p:spPr>
        <p:txBody>
          <a:bodyPr wrap="square" rtlCol="0">
            <a:noAutofit/>
          </a:bodyPr>
          <a:lstStyle/>
          <a:p>
            <a:r>
              <a:rPr lang="zh-CN" altLang="en-US">
                <a:highlight>
                  <a:srgbClr val="FFFF00"/>
                </a:highlight>
              </a:rPr>
              <a:t>即</a:t>
            </a:r>
            <a:r>
              <a:rPr lang="en-US" altLang="zh-CN">
                <a:highlight>
                  <a:srgbClr val="FFFF00"/>
                </a:highlight>
              </a:rPr>
              <a:t> </a:t>
            </a:r>
            <a:r>
              <a:rPr lang="zh-CN" altLang="en-US">
                <a:highlight>
                  <a:srgbClr val="FFFF00"/>
                </a:highlight>
              </a:rPr>
              <a:t>将</a:t>
            </a:r>
            <a:r>
              <a:rPr lang="en-US" altLang="zh-CN">
                <a:highlight>
                  <a:srgbClr val="FFFF00"/>
                </a:highlight>
              </a:rPr>
              <a:t>LOAD</a:t>
            </a:r>
            <a:r>
              <a:rPr lang="zh-CN" altLang="en-US">
                <a:highlight>
                  <a:srgbClr val="FFFF00"/>
                </a:highlight>
              </a:rPr>
              <a:t>段装入内存</a:t>
            </a:r>
          </a:p>
        </p:txBody>
      </p:sp>
      <p:pic>
        <p:nvPicPr>
          <p:cNvPr id="3" name="图片 2"/>
          <p:cNvPicPr>
            <a:picLocks noChangeAspect="1"/>
          </p:cNvPicPr>
          <p:nvPr>
            <p:custDataLst>
              <p:tags r:id="rId3"/>
            </p:custDataLst>
          </p:nvPr>
        </p:nvPicPr>
        <p:blipFill>
          <a:blip r:embed="rId10"/>
          <a:stretch>
            <a:fillRect/>
          </a:stretch>
        </p:blipFill>
        <p:spPr>
          <a:xfrm>
            <a:off x="5911215" y="140970"/>
            <a:ext cx="6275705" cy="361315"/>
          </a:xfrm>
          <a:prstGeom prst="rect">
            <a:avLst/>
          </a:prstGeom>
        </p:spPr>
      </p:pic>
      <p:sp>
        <p:nvSpPr>
          <p:cNvPr id="10" name="文本框 9"/>
          <p:cNvSpPr txBox="1"/>
          <p:nvPr>
            <p:custDataLst>
              <p:tags r:id="rId4"/>
            </p:custDataLst>
          </p:nvPr>
        </p:nvSpPr>
        <p:spPr>
          <a:xfrm>
            <a:off x="116205" y="149860"/>
            <a:ext cx="4855210" cy="368300"/>
          </a:xfrm>
          <a:prstGeom prst="rect">
            <a:avLst/>
          </a:prstGeom>
          <a:noFill/>
        </p:spPr>
        <p:txBody>
          <a:bodyPr wrap="square" rtlCol="0">
            <a:spAutoFit/>
          </a:bodyPr>
          <a:lstStyle/>
          <a:p>
            <a:r>
              <a:rPr lang="en-US" altLang="zh-CN"/>
              <a:t>OsMmapELFFile——</a:t>
            </a:r>
            <a:r>
              <a:rPr lang="zh-CN" altLang="en-US"/>
              <a:t>映射</a:t>
            </a:r>
            <a:r>
              <a:rPr lang="en-US" altLang="zh-CN"/>
              <a:t>ELF</a:t>
            </a:r>
            <a:r>
              <a:rPr lang="zh-CN" altLang="en-US"/>
              <a:t>文件</a:t>
            </a:r>
          </a:p>
        </p:txBody>
      </p:sp>
      <p:sp>
        <p:nvSpPr>
          <p:cNvPr id="4" name="圆角矩形 3"/>
          <p:cNvSpPr/>
          <p:nvPr/>
        </p:nvSpPr>
        <p:spPr>
          <a:xfrm>
            <a:off x="1003300" y="2657475"/>
            <a:ext cx="3387725" cy="213360"/>
          </a:xfrm>
          <a:prstGeom prst="roundRect">
            <a:avLst/>
          </a:prstGeom>
          <a:noFill/>
          <a:ln w="31750"/>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圆角矩形 10"/>
          <p:cNvSpPr/>
          <p:nvPr>
            <p:custDataLst>
              <p:tags r:id="rId5"/>
            </p:custDataLst>
          </p:nvPr>
        </p:nvSpPr>
        <p:spPr>
          <a:xfrm>
            <a:off x="765175" y="3591560"/>
            <a:ext cx="3387725" cy="213360"/>
          </a:xfrm>
          <a:prstGeom prst="roundRect">
            <a:avLst/>
          </a:prstGeom>
          <a:noFill/>
          <a:ln w="31750"/>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圆角矩形 11"/>
          <p:cNvSpPr/>
          <p:nvPr>
            <p:custDataLst>
              <p:tags r:id="rId6"/>
            </p:custDataLst>
          </p:nvPr>
        </p:nvSpPr>
        <p:spPr>
          <a:xfrm>
            <a:off x="765175" y="5920105"/>
            <a:ext cx="6866890" cy="182880"/>
          </a:xfrm>
          <a:prstGeom prst="roundRect">
            <a:avLst/>
          </a:prstGeom>
          <a:noFill/>
          <a:ln w="31750"/>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3" name="直接箭头连接符 12"/>
          <p:cNvCxnSpPr/>
          <p:nvPr/>
        </p:nvCxnSpPr>
        <p:spPr>
          <a:xfrm flipV="1">
            <a:off x="4806950" y="1724660"/>
            <a:ext cx="4777740" cy="2139950"/>
          </a:xfrm>
          <a:prstGeom prst="straightConnector1">
            <a:avLst/>
          </a:prstGeom>
          <a:ln w="31750">
            <a:solidFill>
              <a:schemeClr val="accent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659495" y="3831590"/>
            <a:ext cx="3249930" cy="1852930"/>
          </a:xfrm>
          <a:prstGeom prst="rect">
            <a:avLst/>
          </a:prstGeom>
          <a:noFill/>
        </p:spPr>
        <p:txBody>
          <a:bodyPr wrap="square" rtlCol="0">
            <a:noAutofit/>
          </a:bodyPr>
          <a:lstStyle/>
          <a:p>
            <a:r>
              <a:rPr lang="zh-CN" altLang="en-US" dirty="0"/>
              <a:t>不额外设置</a:t>
            </a:r>
            <a:r>
              <a:rPr lang="en-US" altLang="zh-CN" dirty="0" err="1"/>
              <a:t>bss</a:t>
            </a:r>
            <a:r>
              <a:rPr lang="zh-CN" altLang="en-US" dirty="0"/>
              <a:t>段</a:t>
            </a:r>
          </a:p>
          <a:p>
            <a:r>
              <a:rPr lang="zh-CN" altLang="en-US" dirty="0"/>
              <a:t>如果数据段的</a:t>
            </a:r>
            <a:r>
              <a:rPr lang="en-US" altLang="zh-CN" dirty="0" err="1"/>
              <a:t>memSize</a:t>
            </a:r>
            <a:r>
              <a:rPr lang="en-US" altLang="zh-CN" dirty="0"/>
              <a:t>&gt;</a:t>
            </a:r>
            <a:r>
              <a:rPr lang="en-US" altLang="zh-CN" dirty="0" err="1"/>
              <a:t>fileSize</a:t>
            </a:r>
            <a:endParaRPr lang="en-US" altLang="zh-CN" dirty="0"/>
          </a:p>
          <a:p>
            <a:r>
              <a:rPr lang="zh-CN" altLang="en-US" dirty="0"/>
              <a:t>就将内存中这多出来的空闲区</a:t>
            </a:r>
          </a:p>
          <a:p>
            <a:r>
              <a:rPr lang="zh-CN" altLang="en-US" dirty="0"/>
              <a:t>用来做</a:t>
            </a:r>
            <a:r>
              <a:rPr lang="en-US" altLang="zh-CN" dirty="0" err="1"/>
              <a:t>bss</a:t>
            </a:r>
            <a:r>
              <a:rPr lang="zh-CN" altLang="en-US" dirty="0"/>
              <a:t>段的映射</a:t>
            </a:r>
          </a:p>
        </p:txBody>
      </p:sp>
      <p:pic>
        <p:nvPicPr>
          <p:cNvPr id="10" name="内容占位符 9"/>
          <p:cNvPicPr>
            <a:picLocks noGrp="1" noChangeAspect="1"/>
          </p:cNvPicPr>
          <p:nvPr>
            <p:ph idx="4294967295"/>
            <p:custDataLst>
              <p:tags r:id="rId1"/>
            </p:custDataLst>
          </p:nvPr>
        </p:nvPicPr>
        <p:blipFill>
          <a:blip r:embed="rId7"/>
          <a:stretch>
            <a:fillRect/>
          </a:stretch>
        </p:blipFill>
        <p:spPr>
          <a:xfrm>
            <a:off x="0" y="830263"/>
            <a:ext cx="8659813" cy="5046662"/>
          </a:xfrm>
          <a:prstGeom prst="rect">
            <a:avLst/>
          </a:prstGeom>
        </p:spPr>
      </p:pic>
      <p:pic>
        <p:nvPicPr>
          <p:cNvPr id="3" name="图片 2"/>
          <p:cNvPicPr>
            <a:picLocks noChangeAspect="1"/>
          </p:cNvPicPr>
          <p:nvPr>
            <p:custDataLst>
              <p:tags r:id="rId2"/>
            </p:custDataLst>
          </p:nvPr>
        </p:nvPicPr>
        <p:blipFill>
          <a:blip r:embed="rId8"/>
          <a:stretch>
            <a:fillRect/>
          </a:stretch>
        </p:blipFill>
        <p:spPr>
          <a:xfrm>
            <a:off x="5911215" y="140970"/>
            <a:ext cx="6275705" cy="361315"/>
          </a:xfrm>
          <a:prstGeom prst="rect">
            <a:avLst/>
          </a:prstGeom>
        </p:spPr>
      </p:pic>
      <p:sp>
        <p:nvSpPr>
          <p:cNvPr id="4" name="文本框 3"/>
          <p:cNvSpPr txBox="1"/>
          <p:nvPr>
            <p:custDataLst>
              <p:tags r:id="rId3"/>
            </p:custDataLst>
          </p:nvPr>
        </p:nvSpPr>
        <p:spPr>
          <a:xfrm>
            <a:off x="116205" y="149860"/>
            <a:ext cx="4855210" cy="368300"/>
          </a:xfrm>
          <a:prstGeom prst="rect">
            <a:avLst/>
          </a:prstGeom>
          <a:noFill/>
        </p:spPr>
        <p:txBody>
          <a:bodyPr wrap="square" rtlCol="0">
            <a:spAutoFit/>
          </a:bodyPr>
          <a:lstStyle/>
          <a:p>
            <a:r>
              <a:rPr lang="en-US" altLang="zh-CN"/>
              <a:t>OsMmapELFFile——</a:t>
            </a:r>
            <a:r>
              <a:rPr lang="zh-CN" altLang="en-US"/>
              <a:t>映射</a:t>
            </a:r>
            <a:r>
              <a:rPr lang="en-US" altLang="zh-CN"/>
              <a:t>ELF</a:t>
            </a:r>
            <a:r>
              <a:rPr lang="zh-CN" altLang="en-US"/>
              <a:t>文件</a:t>
            </a:r>
          </a:p>
        </p:txBody>
      </p:sp>
      <p:sp>
        <p:nvSpPr>
          <p:cNvPr id="2" name="文本框 1"/>
          <p:cNvSpPr txBox="1"/>
          <p:nvPr/>
        </p:nvSpPr>
        <p:spPr>
          <a:xfrm>
            <a:off x="8791575" y="2028825"/>
            <a:ext cx="3395345" cy="1216025"/>
          </a:xfrm>
          <a:prstGeom prst="rect">
            <a:avLst/>
          </a:prstGeom>
          <a:noFill/>
        </p:spPr>
        <p:txBody>
          <a:bodyPr wrap="square" rtlCol="0">
            <a:noAutofit/>
          </a:bodyPr>
          <a:lstStyle/>
          <a:p>
            <a:r>
              <a:rPr lang="en-US" altLang="zh-CN"/>
              <a:t>1.elf</a:t>
            </a:r>
            <a:r>
              <a:rPr lang="zh-CN" altLang="en-US"/>
              <a:t>文件加载地址为</a:t>
            </a:r>
            <a:r>
              <a:rPr lang="en-US" altLang="zh-CN"/>
              <a:t>0</a:t>
            </a:r>
            <a:r>
              <a:rPr lang="zh-CN" altLang="en-US"/>
              <a:t>，将第一个段的映射地址给他</a:t>
            </a:r>
          </a:p>
          <a:p>
            <a:r>
              <a:rPr lang="en-US" altLang="zh-CN"/>
              <a:t>2.</a:t>
            </a:r>
            <a:r>
              <a:rPr lang="zh-CN" altLang="en-US"/>
              <a:t>解析器文件，将映射地址给</a:t>
            </a:r>
            <a:r>
              <a:rPr lang="en-US" altLang="zh-CN"/>
              <a:t>loadBase</a:t>
            </a:r>
          </a:p>
        </p:txBody>
      </p:sp>
      <p:sp>
        <p:nvSpPr>
          <p:cNvPr id="5" name="圆角矩形 4"/>
          <p:cNvSpPr/>
          <p:nvPr>
            <p:custDataLst>
              <p:tags r:id="rId4"/>
            </p:custDataLst>
          </p:nvPr>
        </p:nvSpPr>
        <p:spPr>
          <a:xfrm>
            <a:off x="495935" y="3618230"/>
            <a:ext cx="6967855" cy="1805940"/>
          </a:xfrm>
          <a:prstGeom prst="roundRect">
            <a:avLst/>
          </a:prstGeom>
          <a:noFill/>
          <a:ln w="31750"/>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3" name="直接箭头连接符 12"/>
          <p:cNvCxnSpPr/>
          <p:nvPr>
            <p:custDataLst>
              <p:tags r:id="rId5"/>
            </p:custDataLst>
          </p:nvPr>
        </p:nvCxnSpPr>
        <p:spPr>
          <a:xfrm flipV="1">
            <a:off x="7480935" y="4270375"/>
            <a:ext cx="1257300" cy="71120"/>
          </a:xfrm>
          <a:prstGeom prst="straightConnector1">
            <a:avLst/>
          </a:prstGeom>
          <a:ln w="31750">
            <a:solidFill>
              <a:schemeClr val="accent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970010" y="4477385"/>
            <a:ext cx="3101975" cy="1928495"/>
          </a:xfrm>
          <a:prstGeom prst="rect">
            <a:avLst/>
          </a:prstGeom>
          <a:noFill/>
        </p:spPr>
        <p:txBody>
          <a:bodyPr wrap="square" rtlCol="0">
            <a:noAutofit/>
          </a:bodyPr>
          <a:lstStyle/>
          <a:p>
            <a:endParaRPr lang="zh-CN" altLang="en-US"/>
          </a:p>
          <a:p>
            <a:r>
              <a:rPr lang="en-US" altLang="zh-CN"/>
              <a:t>OsMmapELFFile</a:t>
            </a:r>
            <a:r>
              <a:rPr lang="zh-CN" altLang="en-US"/>
              <a:t>用于遍历每个段，将</a:t>
            </a:r>
            <a:r>
              <a:rPr lang="en-US" altLang="zh-CN"/>
              <a:t>LOAD</a:t>
            </a:r>
            <a:r>
              <a:rPr lang="zh-CN" altLang="en-US"/>
              <a:t>段载入。</a:t>
            </a:r>
          </a:p>
          <a:p>
            <a:r>
              <a:rPr lang="en-US" altLang="zh-CN"/>
              <a:t>loadAddr</a:t>
            </a:r>
            <a:r>
              <a:rPr lang="zh-CN" altLang="en-US"/>
              <a:t>为</a:t>
            </a:r>
            <a:r>
              <a:rPr lang="en-US" altLang="zh-CN"/>
              <a:t>ELF</a:t>
            </a:r>
            <a:r>
              <a:rPr lang="zh-CN" altLang="en-US"/>
              <a:t>文件的加载地址，如果为</a:t>
            </a:r>
            <a:r>
              <a:rPr lang="en-US" altLang="zh-CN"/>
              <a:t>0</a:t>
            </a:r>
            <a:r>
              <a:rPr lang="zh-CN" altLang="en-US"/>
              <a:t>，会被返回第一个载入段的加载地址。</a:t>
            </a:r>
          </a:p>
        </p:txBody>
      </p:sp>
      <p:pic>
        <p:nvPicPr>
          <p:cNvPr id="6" name="内容占位符 5"/>
          <p:cNvPicPr>
            <a:picLocks noGrp="1" noChangeAspect="1"/>
          </p:cNvPicPr>
          <p:nvPr>
            <p:ph idx="4294967295"/>
            <p:custDataLst>
              <p:tags r:id="rId1"/>
            </p:custDataLst>
          </p:nvPr>
        </p:nvPicPr>
        <p:blipFill>
          <a:blip r:embed="rId5"/>
          <a:stretch>
            <a:fillRect/>
          </a:stretch>
        </p:blipFill>
        <p:spPr>
          <a:xfrm>
            <a:off x="0" y="939800"/>
            <a:ext cx="9036050" cy="4306888"/>
          </a:xfrm>
          <a:prstGeom prst="rect">
            <a:avLst/>
          </a:prstGeom>
        </p:spPr>
      </p:pic>
      <p:sp>
        <p:nvSpPr>
          <p:cNvPr id="4" name="文本框 3"/>
          <p:cNvSpPr txBox="1"/>
          <p:nvPr>
            <p:custDataLst>
              <p:tags r:id="rId2"/>
            </p:custDataLst>
          </p:nvPr>
        </p:nvSpPr>
        <p:spPr>
          <a:xfrm>
            <a:off x="344170" y="213360"/>
            <a:ext cx="4064000" cy="368300"/>
          </a:xfrm>
          <a:prstGeom prst="rect">
            <a:avLst/>
          </a:prstGeom>
          <a:noFill/>
        </p:spPr>
        <p:txBody>
          <a:bodyPr wrap="square" rtlCol="0">
            <a:spAutoFit/>
          </a:bodyPr>
          <a:lstStyle/>
          <a:p>
            <a:r>
              <a:rPr lang="en-US" altLang="zh-CN"/>
              <a:t>OsLoadELFSegment——</a:t>
            </a:r>
            <a:r>
              <a:rPr lang="zh-CN" altLang="en-US"/>
              <a:t>加载段</a:t>
            </a:r>
          </a:p>
        </p:txBody>
      </p:sp>
      <p:pic>
        <p:nvPicPr>
          <p:cNvPr id="3" name="图片 2"/>
          <p:cNvPicPr>
            <a:picLocks noChangeAspect="1"/>
          </p:cNvPicPr>
          <p:nvPr>
            <p:custDataLst>
              <p:tags r:id="rId3"/>
            </p:custDataLst>
          </p:nvPr>
        </p:nvPicPr>
        <p:blipFill>
          <a:blip r:embed="rId6"/>
          <a:stretch>
            <a:fillRect/>
          </a:stretch>
        </p:blipFill>
        <p:spPr>
          <a:xfrm>
            <a:off x="8100060" y="155575"/>
            <a:ext cx="3589655" cy="784225"/>
          </a:xfrm>
          <a:prstGeom prst="rect">
            <a:avLst/>
          </a:prstGeom>
        </p:spPr>
      </p:pic>
      <p:sp>
        <p:nvSpPr>
          <p:cNvPr id="2" name="圆角矩形 1"/>
          <p:cNvSpPr/>
          <p:nvPr/>
        </p:nvSpPr>
        <p:spPr>
          <a:xfrm>
            <a:off x="252730" y="3611245"/>
            <a:ext cx="8743315" cy="547370"/>
          </a:xfrm>
          <a:prstGeom prst="roundRect">
            <a:avLst/>
          </a:prstGeom>
          <a:noFill/>
          <a:ln w="31750"/>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7" name="直接箭头连接符 6"/>
          <p:cNvCxnSpPr/>
          <p:nvPr/>
        </p:nvCxnSpPr>
        <p:spPr>
          <a:xfrm>
            <a:off x="6967855" y="4239895"/>
            <a:ext cx="2018030" cy="973455"/>
          </a:xfrm>
          <a:prstGeom prst="straightConnector1">
            <a:avLst/>
          </a:prstGeom>
          <a:ln w="31750">
            <a:solidFill>
              <a:schemeClr val="accent6"/>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p:cNvPicPr>
            <a:picLocks noGrp="1" noChangeAspect="1"/>
          </p:cNvPicPr>
          <p:nvPr>
            <p:ph idx="4294967295"/>
            <p:custDataLst>
              <p:tags r:id="rId1"/>
            </p:custDataLst>
          </p:nvPr>
        </p:nvPicPr>
        <p:blipFill>
          <a:blip r:embed="rId5"/>
          <a:stretch>
            <a:fillRect/>
          </a:stretch>
        </p:blipFill>
        <p:spPr>
          <a:xfrm>
            <a:off x="0" y="668338"/>
            <a:ext cx="9050338" cy="5756275"/>
          </a:xfrm>
          <a:prstGeom prst="rect">
            <a:avLst/>
          </a:prstGeom>
        </p:spPr>
      </p:pic>
      <p:sp>
        <p:nvSpPr>
          <p:cNvPr id="6" name="文本框 5"/>
          <p:cNvSpPr txBox="1"/>
          <p:nvPr/>
        </p:nvSpPr>
        <p:spPr>
          <a:xfrm>
            <a:off x="9180195" y="1129665"/>
            <a:ext cx="2929890" cy="3008630"/>
          </a:xfrm>
          <a:prstGeom prst="rect">
            <a:avLst/>
          </a:prstGeom>
          <a:noFill/>
        </p:spPr>
        <p:txBody>
          <a:bodyPr wrap="square" rtlCol="0">
            <a:noAutofit/>
          </a:bodyPr>
          <a:lstStyle/>
          <a:p>
            <a:r>
              <a:rPr lang="en-US" altLang="zh-CN" dirty="0"/>
              <a:t>1.</a:t>
            </a:r>
            <a:r>
              <a:rPr lang="zh-CN" altLang="en-US" dirty="0"/>
              <a:t>动态链接文件</a:t>
            </a:r>
          </a:p>
          <a:p>
            <a:r>
              <a:rPr lang="zh-CN" altLang="en-US" dirty="0"/>
              <a:t>（</a:t>
            </a:r>
            <a:r>
              <a:rPr lang="en-US" altLang="zh-CN" dirty="0"/>
              <a:t>1</a:t>
            </a:r>
            <a:r>
              <a:rPr lang="zh-CN" altLang="en-US" dirty="0"/>
              <a:t>）动态链接文件入口地址</a:t>
            </a:r>
            <a:r>
              <a:rPr lang="en-US" altLang="zh-CN" dirty="0"/>
              <a:t>=</a:t>
            </a:r>
            <a:r>
              <a:rPr lang="zh-CN" altLang="en-US" dirty="0"/>
              <a:t>动态链接器入口地址</a:t>
            </a:r>
            <a:r>
              <a:rPr lang="en-US" altLang="zh-CN" dirty="0"/>
              <a:t>=</a:t>
            </a:r>
            <a:r>
              <a:rPr lang="zh-CN" altLang="en-US" dirty="0"/>
              <a:t>解析文件入口地址</a:t>
            </a:r>
            <a:r>
              <a:rPr lang="en-US" altLang="zh-CN" dirty="0"/>
              <a:t>+</a:t>
            </a:r>
            <a:r>
              <a:rPr lang="zh-CN" altLang="en-US" dirty="0"/>
              <a:t>解析文件加载地址</a:t>
            </a:r>
          </a:p>
          <a:p>
            <a:r>
              <a:rPr lang="zh-CN" altLang="en-US" dirty="0"/>
              <a:t>（</a:t>
            </a:r>
            <a:r>
              <a:rPr lang="en-US" altLang="zh-CN" dirty="0"/>
              <a:t>2</a:t>
            </a:r>
            <a:r>
              <a:rPr lang="zh-CN" altLang="en-US" dirty="0"/>
              <a:t>）可执行文件入口</a:t>
            </a:r>
            <a:r>
              <a:rPr lang="en-US" altLang="zh-CN" dirty="0"/>
              <a:t>=</a:t>
            </a:r>
            <a:r>
              <a:rPr lang="zh-CN" altLang="en-US" dirty="0"/>
              <a:t>本身</a:t>
            </a:r>
            <a:r>
              <a:rPr lang="en-US" altLang="zh-CN" dirty="0"/>
              <a:t>+</a:t>
            </a:r>
            <a:r>
              <a:rPr lang="zh-CN" altLang="en-US" dirty="0"/>
              <a:t>偏移（系统为其分配空间时有</a:t>
            </a:r>
            <a:r>
              <a:rPr lang="en-US" altLang="zh-CN" dirty="0" err="1"/>
              <a:t>loadBase</a:t>
            </a:r>
            <a:r>
              <a:rPr lang="zh-CN" altLang="en-US" dirty="0"/>
              <a:t>偏移）</a:t>
            </a:r>
          </a:p>
          <a:p>
            <a:r>
              <a:rPr lang="en-US" altLang="zh-CN" dirty="0"/>
              <a:t>2.</a:t>
            </a:r>
            <a:r>
              <a:rPr lang="zh-CN" altLang="en-US" dirty="0"/>
              <a:t>静态链接文件</a:t>
            </a:r>
          </a:p>
          <a:p>
            <a:r>
              <a:rPr lang="zh-CN" altLang="en-US" dirty="0"/>
              <a:t>静态链接文件入口地址</a:t>
            </a:r>
            <a:r>
              <a:rPr lang="en-US" altLang="zh-CN" dirty="0"/>
              <a:t>=</a:t>
            </a:r>
            <a:r>
              <a:rPr lang="zh-CN" altLang="en-US" dirty="0"/>
              <a:t>可执行文件入口地址</a:t>
            </a:r>
          </a:p>
          <a:p>
            <a:endParaRPr lang="zh-CN" altLang="en-US" dirty="0"/>
          </a:p>
        </p:txBody>
      </p:sp>
      <p:sp>
        <p:nvSpPr>
          <p:cNvPr id="4" name="文本框 3"/>
          <p:cNvSpPr txBox="1"/>
          <p:nvPr>
            <p:custDataLst>
              <p:tags r:id="rId2"/>
            </p:custDataLst>
          </p:nvPr>
        </p:nvSpPr>
        <p:spPr>
          <a:xfrm>
            <a:off x="232410" y="208915"/>
            <a:ext cx="4064000" cy="368300"/>
          </a:xfrm>
          <a:prstGeom prst="rect">
            <a:avLst/>
          </a:prstGeom>
          <a:noFill/>
        </p:spPr>
        <p:txBody>
          <a:bodyPr wrap="square" rtlCol="0">
            <a:spAutoFit/>
          </a:bodyPr>
          <a:lstStyle/>
          <a:p>
            <a:r>
              <a:rPr lang="en-US" altLang="zh-CN"/>
              <a:t>OsLoadELFSegment——</a:t>
            </a:r>
            <a:r>
              <a:rPr lang="zh-CN" altLang="en-US"/>
              <a:t>加载段</a:t>
            </a:r>
          </a:p>
        </p:txBody>
      </p:sp>
      <p:pic>
        <p:nvPicPr>
          <p:cNvPr id="3" name="图片 2"/>
          <p:cNvPicPr>
            <a:picLocks noChangeAspect="1"/>
          </p:cNvPicPr>
          <p:nvPr>
            <p:custDataLst>
              <p:tags r:id="rId3"/>
            </p:custDataLst>
          </p:nvPr>
        </p:nvPicPr>
        <p:blipFill>
          <a:blip r:embed="rId6"/>
          <a:stretch>
            <a:fillRect/>
          </a:stretch>
        </p:blipFill>
        <p:spPr>
          <a:xfrm>
            <a:off x="8074025" y="66040"/>
            <a:ext cx="4027170" cy="88011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4294967295"/>
            <p:custDataLst>
              <p:tags r:id="rId1"/>
            </p:custDataLst>
          </p:nvPr>
        </p:nvPicPr>
        <p:blipFill>
          <a:blip r:embed="rId5"/>
          <a:stretch>
            <a:fillRect/>
          </a:stretch>
        </p:blipFill>
        <p:spPr>
          <a:xfrm>
            <a:off x="0" y="425450"/>
            <a:ext cx="9105900" cy="6329363"/>
          </a:xfrm>
          <a:prstGeom prst="rect">
            <a:avLst/>
          </a:prstGeom>
        </p:spPr>
      </p:pic>
      <p:pic>
        <p:nvPicPr>
          <p:cNvPr id="3" name="图片 2"/>
          <p:cNvPicPr>
            <a:picLocks noChangeAspect="1"/>
          </p:cNvPicPr>
          <p:nvPr>
            <p:custDataLst>
              <p:tags r:id="rId2"/>
            </p:custDataLst>
          </p:nvPr>
        </p:nvPicPr>
        <p:blipFill>
          <a:blip r:embed="rId6"/>
          <a:stretch>
            <a:fillRect/>
          </a:stretch>
        </p:blipFill>
        <p:spPr>
          <a:xfrm>
            <a:off x="8146415" y="365125"/>
            <a:ext cx="3790950" cy="323850"/>
          </a:xfrm>
          <a:prstGeom prst="rect">
            <a:avLst/>
          </a:prstGeom>
        </p:spPr>
      </p:pic>
      <p:sp>
        <p:nvSpPr>
          <p:cNvPr id="5" name="文本框 4"/>
          <p:cNvSpPr txBox="1"/>
          <p:nvPr>
            <p:custDataLst>
              <p:tags r:id="rId3"/>
            </p:custDataLst>
          </p:nvPr>
        </p:nvSpPr>
        <p:spPr>
          <a:xfrm>
            <a:off x="232410" y="127635"/>
            <a:ext cx="4367530" cy="368300"/>
          </a:xfrm>
          <a:prstGeom prst="rect">
            <a:avLst/>
          </a:prstGeom>
          <a:noFill/>
        </p:spPr>
        <p:txBody>
          <a:bodyPr wrap="square" rtlCol="0">
            <a:spAutoFit/>
          </a:bodyPr>
          <a:lstStyle/>
          <a:p>
            <a:r>
              <a:rPr lang="en-US" altLang="zh-CN"/>
              <a:t>OsMakeArgsStack——</a:t>
            </a:r>
            <a:r>
              <a:rPr lang="zh-CN" altLang="en-US"/>
              <a:t>将参数加载入栈中</a:t>
            </a:r>
          </a:p>
        </p:txBody>
      </p:sp>
      <p:sp>
        <p:nvSpPr>
          <p:cNvPr id="2" name="文本框 1"/>
          <p:cNvSpPr txBox="1"/>
          <p:nvPr/>
        </p:nvSpPr>
        <p:spPr>
          <a:xfrm>
            <a:off x="8518525" y="2292350"/>
            <a:ext cx="3673475" cy="1509395"/>
          </a:xfrm>
          <a:prstGeom prst="rect">
            <a:avLst/>
          </a:prstGeom>
          <a:noFill/>
        </p:spPr>
        <p:txBody>
          <a:bodyPr wrap="square" rtlCol="0">
            <a:noAutofit/>
          </a:bodyPr>
          <a:lstStyle/>
          <a:p>
            <a:r>
              <a:rPr lang="zh-CN" altLang="en-US"/>
              <a:t>将动态链接器会用到的信息</a:t>
            </a:r>
            <a:r>
              <a:rPr lang="en-US" altLang="zh-CN"/>
              <a:t>——</a:t>
            </a:r>
            <a:endParaRPr lang="zh-CN" altLang="en-US"/>
          </a:p>
          <a:p>
            <a:r>
              <a:rPr lang="zh-CN" altLang="en-US"/>
              <a:t>包括可执行的入口地址、线程的</a:t>
            </a:r>
            <a:r>
              <a:rPr lang="en-US" altLang="zh-CN"/>
              <a:t>gid</a:t>
            </a:r>
            <a:r>
              <a:rPr lang="zh-CN" altLang="en-US"/>
              <a:t>、线程的</a:t>
            </a:r>
            <a:r>
              <a:rPr lang="en-US" altLang="zh-CN"/>
              <a:t>uid</a:t>
            </a:r>
            <a:r>
              <a:rPr lang="zh-CN" altLang="en-US"/>
              <a:t>、</a:t>
            </a:r>
            <a:r>
              <a:rPr lang="en-US" altLang="zh-CN"/>
              <a:t>vdso</a:t>
            </a:r>
            <a:r>
              <a:rPr lang="zh-CN" altLang="en-US"/>
              <a:t>入口地址加入</a:t>
            </a:r>
            <a:r>
              <a:rPr lang="en-US" altLang="zh-CN"/>
              <a:t>vector</a:t>
            </a:r>
            <a:r>
              <a:rPr lang="zh-CN" altLang="en-US"/>
              <a:t>中</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4294967295"/>
            <p:custDataLst>
              <p:tags r:id="rId1"/>
            </p:custDataLst>
          </p:nvPr>
        </p:nvPicPr>
        <p:blipFill>
          <a:blip r:embed="rId5"/>
          <a:stretch>
            <a:fillRect/>
          </a:stretch>
        </p:blipFill>
        <p:spPr>
          <a:xfrm>
            <a:off x="0" y="1757363"/>
            <a:ext cx="8883650" cy="3343275"/>
          </a:xfrm>
          <a:prstGeom prst="rect">
            <a:avLst/>
          </a:prstGeom>
        </p:spPr>
      </p:pic>
      <p:pic>
        <p:nvPicPr>
          <p:cNvPr id="3" name="图片 2"/>
          <p:cNvPicPr>
            <a:picLocks noChangeAspect="1"/>
          </p:cNvPicPr>
          <p:nvPr>
            <p:custDataLst>
              <p:tags r:id="rId2"/>
            </p:custDataLst>
          </p:nvPr>
        </p:nvPicPr>
        <p:blipFill>
          <a:blip r:embed="rId6"/>
          <a:stretch>
            <a:fillRect/>
          </a:stretch>
        </p:blipFill>
        <p:spPr>
          <a:xfrm>
            <a:off x="8207375" y="365125"/>
            <a:ext cx="3790950" cy="323850"/>
          </a:xfrm>
          <a:prstGeom prst="rect">
            <a:avLst/>
          </a:prstGeom>
        </p:spPr>
      </p:pic>
      <p:sp>
        <p:nvSpPr>
          <p:cNvPr id="4" name="文本框 3"/>
          <p:cNvSpPr txBox="1"/>
          <p:nvPr>
            <p:custDataLst>
              <p:tags r:id="rId3"/>
            </p:custDataLst>
          </p:nvPr>
        </p:nvSpPr>
        <p:spPr>
          <a:xfrm>
            <a:off x="232410" y="127635"/>
            <a:ext cx="4367530" cy="368300"/>
          </a:xfrm>
          <a:prstGeom prst="rect">
            <a:avLst/>
          </a:prstGeom>
          <a:noFill/>
        </p:spPr>
        <p:txBody>
          <a:bodyPr wrap="square" rtlCol="0">
            <a:spAutoFit/>
          </a:bodyPr>
          <a:lstStyle/>
          <a:p>
            <a:r>
              <a:rPr lang="en-US" altLang="zh-CN"/>
              <a:t>OsMakeArgsStack——</a:t>
            </a:r>
            <a:r>
              <a:rPr lang="zh-CN" altLang="en-US"/>
              <a:t>将参数加载入栈中</a:t>
            </a:r>
          </a:p>
        </p:txBody>
      </p:sp>
      <p:sp>
        <p:nvSpPr>
          <p:cNvPr id="2" name="文本框 1"/>
          <p:cNvSpPr txBox="1"/>
          <p:nvPr/>
        </p:nvSpPr>
        <p:spPr>
          <a:xfrm>
            <a:off x="9164320" y="2674620"/>
            <a:ext cx="2834640" cy="1510030"/>
          </a:xfrm>
          <a:prstGeom prst="rect">
            <a:avLst/>
          </a:prstGeom>
          <a:noFill/>
        </p:spPr>
        <p:txBody>
          <a:bodyPr wrap="square" rtlCol="0">
            <a:noAutofit/>
          </a:bodyPr>
          <a:lstStyle/>
          <a:p>
            <a:r>
              <a:rPr lang="en-US" altLang="zh-CN"/>
              <a:t>1.</a:t>
            </a:r>
            <a:r>
              <a:rPr lang="zh-CN" altLang="en-US"/>
              <a:t>为进程加载</a:t>
            </a:r>
            <a:r>
              <a:rPr lang="en-US" altLang="zh-CN"/>
              <a:t>VDSO</a:t>
            </a:r>
            <a:r>
              <a:rPr lang="zh-CN" altLang="en-US"/>
              <a:t>文件，用于让进程和内核通信</a:t>
            </a:r>
          </a:p>
          <a:p>
            <a:endParaRPr lang="zh-CN" altLang="en-US"/>
          </a:p>
          <a:p>
            <a:r>
              <a:rPr lang="en-US" altLang="zh-CN"/>
              <a:t>2.</a:t>
            </a:r>
            <a:r>
              <a:rPr lang="zh-CN" altLang="en-US"/>
              <a:t>将上面设置的参数载入到栈中</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p:cNvPicPr>
            <a:picLocks noGrp="1" noChangeAspect="1"/>
          </p:cNvPicPr>
          <p:nvPr>
            <p:ph idx="4294967295"/>
            <p:custDataLst>
              <p:tags r:id="rId1"/>
            </p:custDataLst>
          </p:nvPr>
        </p:nvPicPr>
        <p:blipFill>
          <a:blip r:embed="rId5"/>
          <a:stretch>
            <a:fillRect/>
          </a:stretch>
        </p:blipFill>
        <p:spPr>
          <a:xfrm>
            <a:off x="0" y="668338"/>
            <a:ext cx="9050338" cy="5756275"/>
          </a:xfrm>
          <a:prstGeom prst="rect">
            <a:avLst/>
          </a:prstGeom>
        </p:spPr>
      </p:pic>
      <p:sp>
        <p:nvSpPr>
          <p:cNvPr id="4" name="文本框 3"/>
          <p:cNvSpPr txBox="1"/>
          <p:nvPr>
            <p:custDataLst>
              <p:tags r:id="rId2"/>
            </p:custDataLst>
          </p:nvPr>
        </p:nvSpPr>
        <p:spPr>
          <a:xfrm>
            <a:off x="232410" y="208915"/>
            <a:ext cx="4064000" cy="368300"/>
          </a:xfrm>
          <a:prstGeom prst="rect">
            <a:avLst/>
          </a:prstGeom>
          <a:noFill/>
        </p:spPr>
        <p:txBody>
          <a:bodyPr wrap="square" rtlCol="0">
            <a:spAutoFit/>
          </a:bodyPr>
          <a:lstStyle/>
          <a:p>
            <a:r>
              <a:rPr lang="en-US" altLang="zh-CN"/>
              <a:t>OsLoadELFSegment——</a:t>
            </a:r>
            <a:r>
              <a:rPr lang="zh-CN" altLang="en-US"/>
              <a:t>加载段</a:t>
            </a:r>
          </a:p>
        </p:txBody>
      </p:sp>
      <p:pic>
        <p:nvPicPr>
          <p:cNvPr id="3" name="图片 2"/>
          <p:cNvPicPr>
            <a:picLocks noChangeAspect="1"/>
          </p:cNvPicPr>
          <p:nvPr>
            <p:custDataLst>
              <p:tags r:id="rId3"/>
            </p:custDataLst>
          </p:nvPr>
        </p:nvPicPr>
        <p:blipFill>
          <a:blip r:embed="rId6"/>
          <a:stretch>
            <a:fillRect/>
          </a:stretch>
        </p:blipFill>
        <p:spPr>
          <a:xfrm>
            <a:off x="8074025" y="66040"/>
            <a:ext cx="4027170" cy="88011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104775" y="158115"/>
            <a:ext cx="2747010" cy="368300"/>
          </a:xfrm>
          <a:prstGeom prst="rect">
            <a:avLst/>
          </a:prstGeom>
          <a:noFill/>
        </p:spPr>
        <p:txBody>
          <a:bodyPr wrap="square" rtlCol="0">
            <a:spAutoFit/>
          </a:bodyPr>
          <a:lstStyle/>
          <a:p>
            <a:r>
              <a:rPr lang="en-US" altLang="zh-CN" b="1"/>
              <a:t>OsSetArgParams</a:t>
            </a:r>
            <a:r>
              <a:rPr lang="zh-CN" b="1"/>
              <a:t>函数总结</a:t>
            </a:r>
          </a:p>
        </p:txBody>
      </p:sp>
      <p:pic>
        <p:nvPicPr>
          <p:cNvPr id="16" name="图片 15"/>
          <p:cNvPicPr>
            <a:picLocks noChangeAspect="1"/>
          </p:cNvPicPr>
          <p:nvPr>
            <p:custDataLst>
              <p:tags r:id="rId2"/>
            </p:custDataLst>
          </p:nvPr>
        </p:nvPicPr>
        <p:blipFill>
          <a:blip r:embed="rId7"/>
          <a:stretch>
            <a:fillRect/>
          </a:stretch>
        </p:blipFill>
        <p:spPr>
          <a:xfrm>
            <a:off x="-7142" y="0"/>
            <a:ext cx="5567594" cy="6858000"/>
          </a:xfrm>
          <a:prstGeom prst="rect">
            <a:avLst/>
          </a:prstGeom>
        </p:spPr>
      </p:pic>
      <p:sp>
        <p:nvSpPr>
          <p:cNvPr id="21" name="文本框 20"/>
          <p:cNvSpPr txBox="1"/>
          <p:nvPr>
            <p:custDataLst>
              <p:tags r:id="rId3"/>
            </p:custDataLst>
          </p:nvPr>
        </p:nvSpPr>
        <p:spPr>
          <a:xfrm>
            <a:off x="6030595" y="1800860"/>
            <a:ext cx="5327650" cy="144843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en-US" altLang="zh-CN"/>
              <a:t>OsLoadELFSegment</a:t>
            </a:r>
          </a:p>
          <a:p>
            <a:r>
              <a:rPr lang="en-US" altLang="zh-CN"/>
              <a:t>1. </a:t>
            </a:r>
            <a:r>
              <a:rPr lang="zh-CN" altLang="en-US"/>
              <a:t>将</a:t>
            </a:r>
            <a:r>
              <a:rPr lang="en-US" altLang="zh-CN"/>
              <a:t>4</a:t>
            </a:r>
            <a:r>
              <a:rPr lang="zh-CN" altLang="en-US"/>
              <a:t>个</a:t>
            </a:r>
            <a:r>
              <a:rPr lang="en-US" altLang="zh-CN"/>
              <a:t>LOAD</a:t>
            </a:r>
            <a:r>
              <a:rPr lang="zh-CN" altLang="en-US"/>
              <a:t>段（即</a:t>
            </a:r>
            <a:r>
              <a:rPr lang="en-US" altLang="zh-CN"/>
              <a:t>.bss</a:t>
            </a:r>
            <a:r>
              <a:rPr lang="zh-CN" altLang="en-US"/>
              <a:t>、</a:t>
            </a:r>
            <a:r>
              <a:rPr lang="en-US" altLang="zh-CN"/>
              <a:t>.text</a:t>
            </a:r>
            <a:r>
              <a:rPr lang="zh-CN" altLang="en-US"/>
              <a:t>、</a:t>
            </a:r>
            <a:r>
              <a:rPr lang="en-US" altLang="zh-CN"/>
              <a:t>.rodata</a:t>
            </a:r>
            <a:r>
              <a:rPr lang="zh-CN" altLang="en-US"/>
              <a:t>、</a:t>
            </a:r>
            <a:r>
              <a:rPr lang="en-US" altLang="zh-CN"/>
              <a:t>.data</a:t>
            </a:r>
            <a:r>
              <a:rPr lang="zh-CN" altLang="en-US"/>
              <a:t>）载入内存并建立新的虚拟地址和物理地址映射关系</a:t>
            </a:r>
          </a:p>
          <a:p>
            <a:r>
              <a:rPr lang="en-US" altLang="zh-CN"/>
              <a:t>2. </a:t>
            </a:r>
            <a:r>
              <a:rPr lang="zh-CN" altLang="en-US"/>
              <a:t>将第一个段的加载地址设置给</a:t>
            </a:r>
            <a:r>
              <a:rPr lang="en-US" altLang="zh-CN"/>
              <a:t>loadInfo-&gt;loadAddr</a:t>
            </a:r>
          </a:p>
          <a:p>
            <a:r>
              <a:rPr lang="en-US" altLang="zh-CN"/>
              <a:t>3. </a:t>
            </a:r>
            <a:r>
              <a:rPr lang="zh-CN" altLang="en-US"/>
              <a:t>设置程序入口地址：</a:t>
            </a:r>
            <a:r>
              <a:rPr lang="en-US" altLang="zh-CN"/>
              <a:t>loadInfo-&gt;elfEntry</a:t>
            </a:r>
          </a:p>
        </p:txBody>
      </p:sp>
      <p:sp>
        <p:nvSpPr>
          <p:cNvPr id="22" name="矩形 21"/>
          <p:cNvSpPr/>
          <p:nvPr>
            <p:custDataLst>
              <p:tags r:id="rId4"/>
            </p:custDataLst>
          </p:nvPr>
        </p:nvSpPr>
        <p:spPr>
          <a:xfrm>
            <a:off x="221615" y="4309745"/>
            <a:ext cx="5223510" cy="9080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6879" y="142504"/>
            <a:ext cx="5474524" cy="584775"/>
          </a:xfrm>
          <a:prstGeom prst="rect">
            <a:avLst/>
          </a:prstGeom>
          <a:noFill/>
        </p:spPr>
        <p:txBody>
          <a:bodyPr wrap="square" rtlCol="0">
            <a:spAutoFit/>
          </a:bodyPr>
          <a:lstStyle/>
          <a:p>
            <a:r>
              <a:rPr lang="en-US" altLang="zh-CN" sz="3200" dirty="0"/>
              <a:t>ELF</a:t>
            </a:r>
            <a:r>
              <a:rPr lang="zh-CN" altLang="en-US" sz="3200" dirty="0"/>
              <a:t>格式</a:t>
            </a:r>
            <a:r>
              <a:rPr lang="en-US" altLang="zh-CN" sz="3200" dirty="0"/>
              <a:t>——</a:t>
            </a:r>
            <a:r>
              <a:rPr lang="zh-CN" altLang="en-US" sz="3200" dirty="0"/>
              <a:t>一体两面</a:t>
            </a:r>
          </a:p>
        </p:txBody>
      </p:sp>
      <p:pic>
        <p:nvPicPr>
          <p:cNvPr id="3" name="图片 2"/>
          <p:cNvPicPr>
            <a:picLocks noChangeAspect="1"/>
          </p:cNvPicPr>
          <p:nvPr/>
        </p:nvPicPr>
        <p:blipFill>
          <a:blip r:embed="rId3"/>
          <a:stretch>
            <a:fillRect/>
          </a:stretch>
        </p:blipFill>
        <p:spPr>
          <a:xfrm>
            <a:off x="276817" y="1425039"/>
            <a:ext cx="4633468" cy="4503800"/>
          </a:xfrm>
          <a:prstGeom prst="rect">
            <a:avLst/>
          </a:prstGeom>
        </p:spPr>
      </p:pic>
      <p:pic>
        <p:nvPicPr>
          <p:cNvPr id="4" name="图片 3"/>
          <p:cNvPicPr>
            <a:picLocks noChangeAspect="1"/>
          </p:cNvPicPr>
          <p:nvPr/>
        </p:nvPicPr>
        <p:blipFill rotWithShape="1">
          <a:blip r:embed="rId4"/>
          <a:srcRect t="3388" r="51684"/>
          <a:stretch>
            <a:fillRect/>
          </a:stretch>
        </p:blipFill>
        <p:spPr>
          <a:xfrm>
            <a:off x="5824267" y="112250"/>
            <a:ext cx="2460008" cy="3316750"/>
          </a:xfrm>
          <a:prstGeom prst="rect">
            <a:avLst/>
          </a:prstGeom>
        </p:spPr>
      </p:pic>
      <p:pic>
        <p:nvPicPr>
          <p:cNvPr id="5" name="图片 4"/>
          <p:cNvPicPr>
            <a:picLocks noChangeAspect="1"/>
          </p:cNvPicPr>
          <p:nvPr/>
        </p:nvPicPr>
        <p:blipFill rotWithShape="1">
          <a:blip r:embed="rId4"/>
          <a:srcRect l="51684" t="6606"/>
          <a:stretch>
            <a:fillRect/>
          </a:stretch>
        </p:blipFill>
        <p:spPr>
          <a:xfrm>
            <a:off x="5824267" y="3429000"/>
            <a:ext cx="2544765" cy="3316750"/>
          </a:xfrm>
          <a:prstGeom prst="rect">
            <a:avLst/>
          </a:prstGeom>
        </p:spPr>
      </p:pic>
      <p:sp>
        <p:nvSpPr>
          <p:cNvPr id="6" name="箭头: 右 5"/>
          <p:cNvSpPr/>
          <p:nvPr/>
        </p:nvSpPr>
        <p:spPr>
          <a:xfrm rot="19750490">
            <a:off x="4271316" y="2226753"/>
            <a:ext cx="1416841" cy="498764"/>
          </a:xfrm>
          <a:prstGeom prst="rightArrow">
            <a:avLst>
              <a:gd name="adj1" fmla="val 50000"/>
              <a:gd name="adj2" fmla="val 57143"/>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右 6"/>
          <p:cNvSpPr/>
          <p:nvPr/>
        </p:nvSpPr>
        <p:spPr>
          <a:xfrm rot="1296660">
            <a:off x="4487802" y="5183578"/>
            <a:ext cx="1195903" cy="498764"/>
          </a:xfrm>
          <a:prstGeom prst="rightArrow">
            <a:avLst>
              <a:gd name="adj1" fmla="val 50000"/>
              <a:gd name="adj2" fmla="val 57143"/>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369032" y="428178"/>
            <a:ext cx="3618758" cy="645160"/>
          </a:xfrm>
          <a:prstGeom prst="rect">
            <a:avLst/>
          </a:prstGeom>
          <a:noFill/>
        </p:spPr>
        <p:txBody>
          <a:bodyPr wrap="square" rtlCol="0">
            <a:spAutoFit/>
          </a:bodyPr>
          <a:lstStyle/>
          <a:p>
            <a:pPr marL="457200" indent="-457200">
              <a:buFont typeface="Arial" panose="020B0604020202020204" pitchFamily="34" charset="0"/>
              <a:buChar char="•"/>
            </a:pPr>
            <a:r>
              <a:rPr lang="zh-CN" altLang="en-US" dirty="0">
                <a:sym typeface="+mn-ea"/>
              </a:rPr>
              <a:t>在</a:t>
            </a:r>
            <a:r>
              <a:rPr lang="zh-CN" altLang="en-US" dirty="0">
                <a:solidFill>
                  <a:srgbClr val="FF0000"/>
                </a:solidFill>
                <a:sym typeface="+mn-ea"/>
              </a:rPr>
              <a:t>不同阶段</a:t>
            </a:r>
            <a:r>
              <a:rPr lang="zh-CN" altLang="en-US" dirty="0">
                <a:sym typeface="+mn-ea"/>
              </a:rPr>
              <a:t>，我们用</a:t>
            </a:r>
            <a:r>
              <a:rPr lang="zh-CN" altLang="en-US" dirty="0">
                <a:solidFill>
                  <a:srgbClr val="FF0000"/>
                </a:solidFill>
                <a:sym typeface="+mn-ea"/>
              </a:rPr>
              <a:t>不同视角</a:t>
            </a:r>
            <a:r>
              <a:rPr lang="zh-CN" altLang="en-US" dirty="0">
                <a:sym typeface="+mn-ea"/>
              </a:rPr>
              <a:t>来理解</a:t>
            </a:r>
            <a:r>
              <a:rPr lang="en-US" altLang="zh-CN" dirty="0">
                <a:sym typeface="+mn-ea"/>
              </a:rPr>
              <a:t>ELF</a:t>
            </a:r>
            <a:r>
              <a:rPr lang="zh-CN" altLang="en-US" dirty="0">
                <a:sym typeface="+mn-ea"/>
              </a:rPr>
              <a:t>文件：</a:t>
            </a:r>
            <a:endParaRPr lang="en-US" altLang="zh-CN" dirty="0"/>
          </a:p>
        </p:txBody>
      </p:sp>
      <p:sp>
        <p:nvSpPr>
          <p:cNvPr id="9" name="文本框 8"/>
          <p:cNvSpPr txBox="1"/>
          <p:nvPr/>
        </p:nvSpPr>
        <p:spPr>
          <a:xfrm>
            <a:off x="8459981" y="3428892"/>
            <a:ext cx="3618758" cy="706755"/>
          </a:xfrm>
          <a:prstGeom prst="rect">
            <a:avLst/>
          </a:prstGeom>
          <a:noFill/>
        </p:spPr>
        <p:txBody>
          <a:bodyPr wrap="square" rtlCol="0">
            <a:spAutoFit/>
          </a:bodyPr>
          <a:lstStyle/>
          <a:p>
            <a:pPr marL="457200" indent="-457200">
              <a:buFont typeface="Arial" panose="020B0604020202020204" pitchFamily="34" charset="0"/>
              <a:buChar char="•"/>
            </a:pPr>
            <a:r>
              <a:rPr lang="zh-CN" altLang="en-US" sz="2000" dirty="0"/>
              <a:t>底部是</a:t>
            </a:r>
            <a:r>
              <a:rPr lang="en-US" altLang="zh-CN" sz="2000" dirty="0"/>
              <a:t>ELF</a:t>
            </a:r>
            <a:r>
              <a:rPr lang="zh-CN" altLang="en-US" sz="2000" dirty="0"/>
              <a:t>的</a:t>
            </a:r>
            <a:r>
              <a:rPr lang="zh-CN" altLang="en-US" sz="2000" dirty="0">
                <a:solidFill>
                  <a:srgbClr val="FF0000"/>
                </a:solidFill>
              </a:rPr>
              <a:t>执行视图</a:t>
            </a:r>
            <a:r>
              <a:rPr lang="zh-CN" altLang="en-US" sz="2000" dirty="0"/>
              <a:t>，内容区以</a:t>
            </a:r>
            <a:r>
              <a:rPr lang="en-US" altLang="zh-CN" sz="2000" dirty="0"/>
              <a:t>segment</a:t>
            </a:r>
            <a:r>
              <a:rPr lang="zh-CN" altLang="en-US" sz="2000" dirty="0"/>
              <a:t>为单位</a:t>
            </a:r>
          </a:p>
        </p:txBody>
      </p:sp>
      <p:sp>
        <p:nvSpPr>
          <p:cNvPr id="10" name="文本框 9"/>
          <p:cNvSpPr txBox="1"/>
          <p:nvPr/>
        </p:nvSpPr>
        <p:spPr>
          <a:xfrm>
            <a:off x="8392671" y="1268280"/>
            <a:ext cx="3618758" cy="706755"/>
          </a:xfrm>
          <a:prstGeom prst="rect">
            <a:avLst/>
          </a:prstGeom>
          <a:noFill/>
        </p:spPr>
        <p:txBody>
          <a:bodyPr wrap="square" rtlCol="0">
            <a:spAutoFit/>
          </a:bodyPr>
          <a:lstStyle/>
          <a:p>
            <a:pPr marL="457200" indent="-457200">
              <a:buFont typeface="Arial" panose="020B0604020202020204" pitchFamily="34" charset="0"/>
              <a:buChar char="•"/>
            </a:pPr>
            <a:r>
              <a:rPr lang="zh-CN" altLang="en-US" sz="2000" dirty="0"/>
              <a:t>顶部是</a:t>
            </a:r>
            <a:r>
              <a:rPr lang="en-US" altLang="zh-CN" sz="2000" dirty="0"/>
              <a:t>ELF</a:t>
            </a:r>
            <a:r>
              <a:rPr lang="zh-CN" altLang="en-US" sz="2000" dirty="0"/>
              <a:t>的</a:t>
            </a:r>
            <a:r>
              <a:rPr lang="zh-CN" altLang="en-US" sz="2000" dirty="0">
                <a:solidFill>
                  <a:srgbClr val="FF0000"/>
                </a:solidFill>
              </a:rPr>
              <a:t>链接视图</a:t>
            </a:r>
            <a:r>
              <a:rPr lang="zh-CN" altLang="en-US" sz="2000" dirty="0"/>
              <a:t>，内容区以</a:t>
            </a:r>
            <a:r>
              <a:rPr lang="en-US" altLang="zh-CN" sz="2000" dirty="0"/>
              <a:t>section</a:t>
            </a:r>
            <a:r>
              <a:rPr lang="zh-CN" altLang="en-US" sz="2000" dirty="0"/>
              <a:t>为单位</a:t>
            </a:r>
          </a:p>
        </p:txBody>
      </p:sp>
      <p:sp>
        <p:nvSpPr>
          <p:cNvPr id="11" name="矩形 10"/>
          <p:cNvSpPr/>
          <p:nvPr/>
        </p:nvSpPr>
        <p:spPr>
          <a:xfrm>
            <a:off x="5824267" y="142504"/>
            <a:ext cx="2460008" cy="32864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5847905" y="3337632"/>
            <a:ext cx="2544765" cy="34697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1" grpId="1" animBg="1"/>
      <p:bldP spid="1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142" y="0"/>
            <a:ext cx="5567594" cy="6858000"/>
          </a:xfrm>
          <a:prstGeom prst="rect">
            <a:avLst/>
          </a:prstGeom>
        </p:spPr>
      </p:pic>
      <p:pic>
        <p:nvPicPr>
          <p:cNvPr id="8" name="图片 7"/>
          <p:cNvPicPr>
            <a:picLocks noChangeAspect="1"/>
          </p:cNvPicPr>
          <p:nvPr/>
        </p:nvPicPr>
        <p:blipFill>
          <a:blip r:embed="rId3"/>
          <a:stretch>
            <a:fillRect/>
          </a:stretch>
        </p:blipFill>
        <p:spPr>
          <a:xfrm>
            <a:off x="5832088" y="434898"/>
            <a:ext cx="6219174" cy="4850780"/>
          </a:xfrm>
          <a:prstGeom prst="rect">
            <a:avLst/>
          </a:prstGeom>
        </p:spPr>
      </p:pic>
      <p:sp>
        <p:nvSpPr>
          <p:cNvPr id="9" name="矩形 8"/>
          <p:cNvSpPr/>
          <p:nvPr/>
        </p:nvSpPr>
        <p:spPr>
          <a:xfrm>
            <a:off x="221615" y="655320"/>
            <a:ext cx="5223510" cy="45624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967730" y="655320"/>
            <a:ext cx="5827395" cy="37782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a:stCxn id="9" idx="3"/>
            <a:endCxn id="4" idx="1"/>
          </p:cNvCxnSpPr>
          <p:nvPr/>
        </p:nvCxnSpPr>
        <p:spPr>
          <a:xfrm flipV="1">
            <a:off x="5445048" y="2544347"/>
            <a:ext cx="522605" cy="3924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371" y="304800"/>
            <a:ext cx="11075913" cy="5465233"/>
          </a:xfrm>
        </p:spPr>
        <p:txBody>
          <a:bodyPr>
            <a:normAutofit/>
          </a:bodyPr>
          <a:lstStyle/>
          <a:p>
            <a:r>
              <a:rPr lang="en-US" altLang="zh-CN" sz="3200" dirty="0"/>
              <a:t>ELF</a:t>
            </a:r>
            <a:r>
              <a:rPr lang="zh-CN" altLang="en-US" sz="3200" dirty="0"/>
              <a:t>文件的运行</a:t>
            </a:r>
          </a:p>
        </p:txBody>
      </p:sp>
      <p:sp>
        <p:nvSpPr>
          <p:cNvPr id="6" name="文本框 5"/>
          <p:cNvSpPr txBox="1"/>
          <p:nvPr/>
        </p:nvSpPr>
        <p:spPr>
          <a:xfrm>
            <a:off x="1271587" y="1543050"/>
            <a:ext cx="9648825" cy="4620624"/>
          </a:xfrm>
          <a:prstGeom prst="rect">
            <a:avLst/>
          </a:prstGeom>
          <a:noFill/>
        </p:spPr>
        <p:txBody>
          <a:bodyPr wrap="square" rtlCol="0">
            <a:spAutoFit/>
          </a:bodyPr>
          <a:lstStyle/>
          <a:p>
            <a:pPr marL="342900" indent="-342900">
              <a:lnSpc>
                <a:spcPct val="150000"/>
              </a:lnSpc>
              <a:buAutoNum type="arabicPeriod"/>
            </a:pPr>
            <a:r>
              <a:rPr lang="zh-CN" altLang="en-US" dirty="0"/>
              <a:t>内核将应用程序</a:t>
            </a:r>
            <a:r>
              <a:rPr lang="en-US" altLang="zh-CN" dirty="0"/>
              <a:t>ELF</a:t>
            </a:r>
            <a:r>
              <a:rPr lang="zh-CN" altLang="en-US" dirty="0"/>
              <a:t>文件的</a:t>
            </a:r>
            <a:r>
              <a:rPr lang="en-US" altLang="zh-CN" dirty="0"/>
              <a:t>PT_LOAD</a:t>
            </a:r>
            <a:r>
              <a:rPr lang="zh-CN" altLang="en-US" dirty="0"/>
              <a:t>段信息映射至进程空间。</a:t>
            </a:r>
            <a:endParaRPr lang="en-US" altLang="zh-CN" dirty="0"/>
          </a:p>
          <a:p>
            <a:pPr>
              <a:lnSpc>
                <a:spcPct val="150000"/>
              </a:lnSpc>
            </a:pPr>
            <a:r>
              <a:rPr lang="en-US" altLang="zh-CN" dirty="0"/>
              <a:t>        </a:t>
            </a:r>
            <a:r>
              <a:rPr lang="zh-CN" altLang="en-US" dirty="0"/>
              <a:t>对于</a:t>
            </a:r>
            <a:r>
              <a:rPr lang="en-US" altLang="zh-CN" dirty="0"/>
              <a:t>ET_EXEC</a:t>
            </a:r>
            <a:r>
              <a:rPr lang="zh-CN" altLang="en-US" dirty="0"/>
              <a:t>类型的文件，根据</a:t>
            </a:r>
            <a:r>
              <a:rPr lang="en-US" altLang="zh-CN" dirty="0"/>
              <a:t>PT_LOAD</a:t>
            </a:r>
            <a:r>
              <a:rPr lang="zh-CN" altLang="en-US" dirty="0"/>
              <a:t>段中</a:t>
            </a:r>
            <a:r>
              <a:rPr lang="en-US" altLang="zh-CN" dirty="0" err="1"/>
              <a:t>p_vaddr</a:t>
            </a:r>
            <a:r>
              <a:rPr lang="zh-CN" altLang="en-US" dirty="0"/>
              <a:t>进行固定地址映射；</a:t>
            </a:r>
          </a:p>
          <a:p>
            <a:pPr>
              <a:lnSpc>
                <a:spcPct val="150000"/>
              </a:lnSpc>
            </a:pPr>
            <a:r>
              <a:rPr lang="zh-CN" altLang="en-US" dirty="0"/>
              <a:t>        对于</a:t>
            </a:r>
            <a:r>
              <a:rPr lang="en-US" altLang="zh-CN" dirty="0"/>
              <a:t>ET_DYN</a:t>
            </a:r>
            <a:r>
              <a:rPr lang="zh-CN" altLang="en-US" dirty="0"/>
              <a:t>类型的文件，内核通过</a:t>
            </a:r>
            <a:r>
              <a:rPr lang="en-US" altLang="zh-CN" dirty="0" err="1"/>
              <a:t>mmap</a:t>
            </a:r>
            <a:r>
              <a:rPr lang="zh-CN" altLang="en-US" dirty="0"/>
              <a:t>接口选择</a:t>
            </a:r>
            <a:r>
              <a:rPr lang="en-US" altLang="zh-CN" dirty="0"/>
              <a:t>base</a:t>
            </a:r>
            <a:r>
              <a:rPr lang="zh-CN" altLang="en-US" dirty="0"/>
              <a:t>基址进行映射（</a:t>
            </a:r>
            <a:r>
              <a:rPr lang="en-US" altLang="zh-CN" dirty="0" err="1"/>
              <a:t>load_addr</a:t>
            </a:r>
            <a:r>
              <a:rPr lang="en-US" altLang="zh-CN" dirty="0"/>
              <a:t> = base + </a:t>
            </a:r>
            <a:r>
              <a:rPr lang="en-US" altLang="zh-CN" dirty="0" err="1"/>
              <a:t>p_vaddr</a:t>
            </a:r>
            <a:r>
              <a:rPr lang="zh-CN" altLang="en-US" dirty="0"/>
              <a:t>）。</a:t>
            </a:r>
          </a:p>
          <a:p>
            <a:pPr>
              <a:lnSpc>
                <a:spcPct val="150000"/>
              </a:lnSpc>
            </a:pPr>
            <a:r>
              <a:rPr lang="en-US" altLang="zh-CN" dirty="0"/>
              <a:t>2. </a:t>
            </a:r>
            <a:r>
              <a:rPr lang="zh-CN" altLang="en-US" dirty="0"/>
              <a:t>若应用程序是静态链接的，设置堆栈信息后跳转至应用程序</a:t>
            </a:r>
            <a:r>
              <a:rPr lang="en-US" altLang="zh-CN" dirty="0"/>
              <a:t>ELF</a:t>
            </a:r>
            <a:r>
              <a:rPr lang="zh-CN" altLang="en-US" dirty="0"/>
              <a:t>文件中</a:t>
            </a:r>
            <a:r>
              <a:rPr lang="en-US" altLang="zh-CN" dirty="0" err="1"/>
              <a:t>e_entry</a:t>
            </a:r>
            <a:r>
              <a:rPr lang="zh-CN" altLang="en-US" dirty="0"/>
              <a:t>指定的地址并运行；</a:t>
            </a:r>
          </a:p>
          <a:p>
            <a:pPr>
              <a:lnSpc>
                <a:spcPct val="150000"/>
              </a:lnSpc>
            </a:pPr>
            <a:r>
              <a:rPr lang="zh-CN" altLang="en-US" dirty="0"/>
              <a:t>        若程序是动态链接的，应用程序</a:t>
            </a:r>
            <a:r>
              <a:rPr lang="en-US" altLang="zh-CN" dirty="0"/>
              <a:t>ELF</a:t>
            </a:r>
            <a:r>
              <a:rPr lang="zh-CN" altLang="en-US" dirty="0"/>
              <a:t>文件中会有</a:t>
            </a:r>
            <a:r>
              <a:rPr lang="en-US" altLang="zh-CN" dirty="0"/>
              <a:t>PT_INTERP</a:t>
            </a:r>
            <a:r>
              <a:rPr lang="zh-CN" altLang="en-US" dirty="0"/>
              <a:t>段，保存动态链接器的路径信息（</a:t>
            </a:r>
            <a:r>
              <a:rPr lang="en-US" altLang="zh-CN" dirty="0"/>
              <a:t>ET_DYN</a:t>
            </a:r>
            <a:r>
              <a:rPr lang="zh-CN" altLang="en-US" dirty="0"/>
              <a:t>类型）。内核通过</a:t>
            </a:r>
            <a:r>
              <a:rPr lang="en-US" altLang="zh-CN" dirty="0" err="1"/>
              <a:t>mmap</a:t>
            </a:r>
            <a:r>
              <a:rPr lang="zh-CN" altLang="en-US" dirty="0"/>
              <a:t>接口选择</a:t>
            </a:r>
            <a:r>
              <a:rPr lang="en-US" altLang="zh-CN" dirty="0"/>
              <a:t>base</a:t>
            </a:r>
            <a:r>
              <a:rPr lang="zh-CN" altLang="en-US" dirty="0"/>
              <a:t>基址进行映射，设置堆栈信息后跳转至</a:t>
            </a:r>
            <a:r>
              <a:rPr lang="en-US" altLang="zh-CN" dirty="0"/>
              <a:t>base + </a:t>
            </a:r>
            <a:r>
              <a:rPr lang="en-US" altLang="zh-CN" dirty="0" err="1"/>
              <a:t>e_entry</a:t>
            </a:r>
            <a:r>
              <a:rPr lang="zh-CN" altLang="en-US" dirty="0"/>
              <a:t>（该</a:t>
            </a:r>
            <a:r>
              <a:rPr lang="en-US" altLang="zh-CN" dirty="0" err="1"/>
              <a:t>e_entry</a:t>
            </a:r>
            <a:r>
              <a:rPr lang="zh-CN" altLang="en-US" dirty="0"/>
              <a:t>为动态链接器的入口）地址并运行动态链接器。</a:t>
            </a:r>
          </a:p>
          <a:p>
            <a:pPr>
              <a:lnSpc>
                <a:spcPct val="150000"/>
              </a:lnSpc>
            </a:pPr>
            <a:r>
              <a:rPr lang="en-US" altLang="zh-CN" dirty="0"/>
              <a:t>3. </a:t>
            </a:r>
            <a:r>
              <a:rPr lang="zh-CN" altLang="en-US" dirty="0"/>
              <a:t>动态链接器自举并查找应用程序依赖的所有共享库并对导入符号进行重定位，最后跳转至应用程序的</a:t>
            </a:r>
            <a:r>
              <a:rPr lang="en-US" altLang="zh-CN" dirty="0" err="1"/>
              <a:t>e_entry</a:t>
            </a:r>
            <a:r>
              <a:rPr lang="zh-CN" altLang="en-US" dirty="0"/>
              <a:t>（或</a:t>
            </a:r>
            <a:r>
              <a:rPr lang="en-US" altLang="zh-CN" dirty="0"/>
              <a:t>base + </a:t>
            </a:r>
            <a:r>
              <a:rPr lang="en-US" altLang="zh-CN" dirty="0" err="1"/>
              <a:t>e_entry</a:t>
            </a:r>
            <a:r>
              <a:rPr lang="zh-CN" altLang="en-US" dirty="0"/>
              <a:t>），开始运行应用程序。</a:t>
            </a:r>
          </a:p>
        </p:txBody>
      </p:sp>
      <p:sp>
        <p:nvSpPr>
          <p:cNvPr id="8" name="文本框 7"/>
          <p:cNvSpPr txBox="1"/>
          <p:nvPr/>
        </p:nvSpPr>
        <p:spPr>
          <a:xfrm>
            <a:off x="971550" y="1081087"/>
            <a:ext cx="2228850" cy="371475"/>
          </a:xfrm>
          <a:prstGeom prst="rect">
            <a:avLst/>
          </a:prstGeom>
          <a:noFill/>
        </p:spPr>
        <p:txBody>
          <a:bodyPr wrap="square" rtlCol="0">
            <a:spAutoFit/>
          </a:bodyPr>
          <a:lstStyle/>
          <a:p>
            <a:r>
              <a:rPr lang="zh-CN" altLang="en-US" dirty="0"/>
              <a:t>运行机制：</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srcRect b="4306"/>
          <a:stretch>
            <a:fillRect/>
          </a:stretch>
        </p:blipFill>
        <p:spPr>
          <a:xfrm>
            <a:off x="0" y="369332"/>
            <a:ext cx="6672848" cy="6562725"/>
          </a:xfrm>
          <a:prstGeom prst="rect">
            <a:avLst/>
          </a:prstGeom>
        </p:spPr>
      </p:pic>
      <p:sp>
        <p:nvSpPr>
          <p:cNvPr id="7" name="文本框 6"/>
          <p:cNvSpPr txBox="1"/>
          <p:nvPr/>
        </p:nvSpPr>
        <p:spPr>
          <a:xfrm>
            <a:off x="6813048" y="309860"/>
            <a:ext cx="5378951" cy="923330"/>
          </a:xfrm>
          <a:prstGeom prst="rect">
            <a:avLst/>
          </a:prstGeom>
          <a:noFill/>
        </p:spPr>
        <p:txBody>
          <a:bodyPr wrap="square">
            <a:spAutoFit/>
          </a:bodyPr>
          <a:lstStyle/>
          <a:p>
            <a:r>
              <a:rPr lang="zh-CN" altLang="en-US" dirty="0"/>
              <a:t>根据</a:t>
            </a:r>
            <a:r>
              <a:rPr lang="en-US" altLang="zh-CN" dirty="0" err="1"/>
              <a:t>fileName</a:t>
            </a:r>
            <a:r>
              <a:rPr lang="zh-CN" altLang="en-US" dirty="0"/>
              <a:t>执行一个新的用户程序 </a:t>
            </a:r>
            <a:r>
              <a:rPr lang="en-US" altLang="zh-CN" dirty="0" err="1"/>
              <a:t>LOS_DoExecveFile</a:t>
            </a:r>
            <a:r>
              <a:rPr lang="zh-CN" altLang="en-US" dirty="0"/>
              <a:t>接口一般由用户调用创建新的进程，内核不能直接调用该接口启动新进程。</a:t>
            </a:r>
          </a:p>
        </p:txBody>
      </p:sp>
      <p:sp>
        <p:nvSpPr>
          <p:cNvPr id="11" name="文本框 10"/>
          <p:cNvSpPr txBox="1"/>
          <p:nvPr/>
        </p:nvSpPr>
        <p:spPr>
          <a:xfrm>
            <a:off x="6813048" y="1828800"/>
            <a:ext cx="5300312" cy="1754326"/>
          </a:xfrm>
          <a:prstGeom prst="rect">
            <a:avLst/>
          </a:prstGeom>
          <a:noFill/>
        </p:spPr>
        <p:txBody>
          <a:bodyPr wrap="square">
            <a:spAutoFit/>
          </a:bodyPr>
          <a:lstStyle/>
          <a:p>
            <a:r>
              <a:rPr lang="zh-CN" altLang="en-US" b="1" dirty="0"/>
              <a:t>参数</a:t>
            </a:r>
          </a:p>
          <a:p>
            <a:r>
              <a:rPr lang="en-US" altLang="zh-CN" b="1" dirty="0" err="1"/>
              <a:t>argv</a:t>
            </a:r>
            <a:r>
              <a:rPr lang="en-US" altLang="zh-CN" dirty="0"/>
              <a:t>	</a:t>
            </a:r>
            <a:r>
              <a:rPr lang="zh-CN" altLang="en-US" dirty="0"/>
              <a:t>程序执行所需的参数序列，以</a:t>
            </a:r>
            <a:r>
              <a:rPr lang="en-US" altLang="zh-CN" dirty="0"/>
              <a:t>NULL</a:t>
            </a:r>
            <a:r>
              <a:rPr lang="zh-CN" altLang="en-US" dirty="0"/>
              <a:t>结尾。无需参数时填入</a:t>
            </a:r>
            <a:r>
              <a:rPr lang="en-US" altLang="zh-CN" dirty="0"/>
              <a:t>NULL</a:t>
            </a:r>
            <a:r>
              <a:rPr lang="zh-CN" altLang="en-US" dirty="0"/>
              <a:t>。</a:t>
            </a:r>
          </a:p>
          <a:p>
            <a:r>
              <a:rPr lang="en-US" altLang="zh-CN" b="1" dirty="0" err="1"/>
              <a:t>envp</a:t>
            </a:r>
            <a:r>
              <a:rPr lang="en-US" altLang="zh-CN" dirty="0"/>
              <a:t>	</a:t>
            </a:r>
            <a:r>
              <a:rPr lang="zh-CN" altLang="en-US" dirty="0"/>
              <a:t>程序执行所需的新的环境变量序列，以</a:t>
            </a:r>
            <a:r>
              <a:rPr lang="en-US" altLang="zh-CN" dirty="0"/>
              <a:t>NULL</a:t>
            </a:r>
            <a:r>
              <a:rPr lang="zh-CN" altLang="en-US" dirty="0"/>
              <a:t>结尾。无需新的环境变量时填入</a:t>
            </a:r>
            <a:r>
              <a:rPr lang="en-US" altLang="zh-CN" dirty="0"/>
              <a:t>NULL</a:t>
            </a:r>
            <a:r>
              <a:rPr lang="zh-CN" altLang="en-US" dirty="0"/>
              <a:t>。</a:t>
            </a:r>
          </a:p>
          <a:p>
            <a:r>
              <a:rPr lang="en-US" altLang="zh-CN" b="1" dirty="0"/>
              <a:t>filename </a:t>
            </a:r>
            <a:r>
              <a:rPr lang="zh-CN" altLang="en-US" dirty="0"/>
              <a:t>二进制可执行文件名，可以是路径名。</a:t>
            </a:r>
          </a:p>
        </p:txBody>
      </p:sp>
      <p:sp>
        <p:nvSpPr>
          <p:cNvPr id="14" name="矩形 13"/>
          <p:cNvSpPr/>
          <p:nvPr/>
        </p:nvSpPr>
        <p:spPr>
          <a:xfrm>
            <a:off x="553023" y="4704957"/>
            <a:ext cx="834967" cy="1905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53023" y="6038658"/>
            <a:ext cx="554538" cy="1905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63629" y="0"/>
            <a:ext cx="4572000" cy="369332"/>
          </a:xfrm>
          <a:prstGeom prst="rect">
            <a:avLst/>
          </a:prstGeom>
          <a:noFill/>
        </p:spPr>
        <p:txBody>
          <a:bodyPr wrap="square" rtlCol="0">
            <a:spAutoFit/>
          </a:bodyPr>
          <a:lstStyle/>
          <a:p>
            <a:r>
              <a:rPr lang="en-US" altLang="zh-CN" dirty="0" err="1"/>
              <a:t>LOS_DoExecveFile</a:t>
            </a:r>
            <a:r>
              <a:rPr lang="en-US" altLang="zh-CN" dirty="0"/>
              <a:t>(): </a:t>
            </a:r>
            <a:r>
              <a:rPr lang="zh-CN" altLang="en-US" dirty="0"/>
              <a:t>执行新的用户程序</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887322" y="2165293"/>
            <a:ext cx="10059944" cy="2244781"/>
          </a:xfrm>
          <a:prstGeom prst="rect">
            <a:avLst/>
          </a:prstGeom>
        </p:spPr>
      </p:pic>
      <p:sp>
        <p:nvSpPr>
          <p:cNvPr id="4" name="文本框 3"/>
          <p:cNvSpPr txBox="1"/>
          <p:nvPr/>
        </p:nvSpPr>
        <p:spPr>
          <a:xfrm>
            <a:off x="887322" y="511115"/>
            <a:ext cx="2790825" cy="369332"/>
          </a:xfrm>
          <a:prstGeom prst="rect">
            <a:avLst/>
          </a:prstGeom>
          <a:noFill/>
        </p:spPr>
        <p:txBody>
          <a:bodyPr wrap="square" rtlCol="0">
            <a:spAutoFit/>
          </a:bodyPr>
          <a:lstStyle/>
          <a:p>
            <a:r>
              <a:rPr lang="en-US" altLang="zh-CN" dirty="0" err="1"/>
              <a:t>OsExecve</a:t>
            </a:r>
            <a:r>
              <a:rPr lang="en-US" altLang="zh-CN" dirty="0"/>
              <a:t>():</a:t>
            </a:r>
            <a:r>
              <a:rPr lang="zh-CN" altLang="en-US" dirty="0"/>
              <a:t>运行</a:t>
            </a:r>
            <a:r>
              <a:rPr lang="en-US" altLang="zh-CN" dirty="0"/>
              <a:t>elf</a:t>
            </a:r>
            <a:endParaRPr lang="zh-CN" altLang="en-US" dirty="0"/>
          </a:p>
        </p:txBody>
      </p:sp>
      <p:sp>
        <p:nvSpPr>
          <p:cNvPr id="6" name="矩形 5"/>
          <p:cNvSpPr/>
          <p:nvPr/>
        </p:nvSpPr>
        <p:spPr>
          <a:xfrm>
            <a:off x="5238750" y="3609975"/>
            <a:ext cx="2257425" cy="2476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箭头连接符 8"/>
          <p:cNvCxnSpPr/>
          <p:nvPr/>
        </p:nvCxnSpPr>
        <p:spPr>
          <a:xfrm>
            <a:off x="6191250" y="3857624"/>
            <a:ext cx="581025" cy="990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315075" y="4981575"/>
            <a:ext cx="3362325" cy="369332"/>
          </a:xfrm>
          <a:prstGeom prst="rect">
            <a:avLst/>
          </a:prstGeom>
          <a:noFill/>
        </p:spPr>
        <p:txBody>
          <a:bodyPr wrap="square" rtlCol="0">
            <a:spAutoFit/>
          </a:bodyPr>
          <a:lstStyle/>
          <a:p>
            <a:r>
              <a:rPr lang="zh-CN" altLang="en-US" dirty="0"/>
              <a:t>装载点地址，即</a:t>
            </a:r>
            <a:r>
              <a:rPr lang="en-US" altLang="zh-CN" dirty="0"/>
              <a:t>_start</a:t>
            </a:r>
            <a:r>
              <a:rPr lang="zh-CN" altLang="en-US" dirty="0"/>
              <a:t>函数地址</a:t>
            </a:r>
          </a:p>
        </p:txBody>
      </p:sp>
      <p:sp>
        <p:nvSpPr>
          <p:cNvPr id="15" name="矩形 14"/>
          <p:cNvSpPr/>
          <p:nvPr/>
        </p:nvSpPr>
        <p:spPr>
          <a:xfrm>
            <a:off x="8620126" y="3609974"/>
            <a:ext cx="2076450" cy="24764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箭头连接符 17"/>
          <p:cNvCxnSpPr/>
          <p:nvPr/>
        </p:nvCxnSpPr>
        <p:spPr>
          <a:xfrm flipV="1">
            <a:off x="9248775" y="2657475"/>
            <a:ext cx="314325" cy="952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9048750" y="2288143"/>
            <a:ext cx="2076450" cy="369332"/>
          </a:xfrm>
          <a:prstGeom prst="rect">
            <a:avLst/>
          </a:prstGeom>
          <a:noFill/>
        </p:spPr>
        <p:txBody>
          <a:bodyPr wrap="square" rtlCol="0">
            <a:spAutoFit/>
          </a:bodyPr>
          <a:lstStyle/>
          <a:p>
            <a:r>
              <a:rPr lang="zh-CN" altLang="en-US" dirty="0"/>
              <a:t>栈底位置</a:t>
            </a:r>
          </a:p>
        </p:txBody>
      </p:sp>
      <p:sp>
        <p:nvSpPr>
          <p:cNvPr id="20" name="矩形 19"/>
          <p:cNvSpPr/>
          <p:nvPr/>
        </p:nvSpPr>
        <p:spPr>
          <a:xfrm>
            <a:off x="3390899" y="3855491"/>
            <a:ext cx="2181225" cy="26670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 name="直接箭头连接符 21"/>
          <p:cNvCxnSpPr/>
          <p:nvPr/>
        </p:nvCxnSpPr>
        <p:spPr>
          <a:xfrm flipH="1">
            <a:off x="3990975" y="4122192"/>
            <a:ext cx="190500" cy="859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212965" y="5057775"/>
            <a:ext cx="1844810" cy="369332"/>
          </a:xfrm>
          <a:prstGeom prst="rect">
            <a:avLst/>
          </a:prstGeom>
          <a:noFill/>
        </p:spPr>
        <p:txBody>
          <a:bodyPr wrap="square" rtlCol="0">
            <a:spAutoFit/>
          </a:bodyPr>
          <a:lstStyle/>
          <a:p>
            <a:r>
              <a:rPr lang="zh-CN" altLang="en-US" dirty="0"/>
              <a:t>栈顶位置</a:t>
            </a:r>
          </a:p>
        </p:txBody>
      </p:sp>
      <p:cxnSp>
        <p:nvCxnSpPr>
          <p:cNvPr id="25" name="直接箭头连接符 24"/>
          <p:cNvCxnSpPr/>
          <p:nvPr/>
        </p:nvCxnSpPr>
        <p:spPr>
          <a:xfrm>
            <a:off x="7924800" y="4122192"/>
            <a:ext cx="1323975" cy="392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9363075" y="4410074"/>
            <a:ext cx="1838325" cy="369332"/>
          </a:xfrm>
          <a:prstGeom prst="rect">
            <a:avLst/>
          </a:prstGeom>
          <a:noFill/>
        </p:spPr>
        <p:txBody>
          <a:bodyPr wrap="square" rtlCol="0">
            <a:spAutoFit/>
          </a:bodyPr>
          <a:lstStyle/>
          <a:p>
            <a:r>
              <a:rPr lang="zh-CN" altLang="en-US" dirty="0"/>
              <a:t>栈大小</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39382" y="989322"/>
            <a:ext cx="9846227" cy="4340342"/>
          </a:xfrm>
          <a:prstGeom prst="rect">
            <a:avLst/>
          </a:prstGeom>
        </p:spPr>
      </p:pic>
      <p:sp>
        <p:nvSpPr>
          <p:cNvPr id="6" name="文本框 5"/>
          <p:cNvSpPr txBox="1"/>
          <p:nvPr/>
        </p:nvSpPr>
        <p:spPr>
          <a:xfrm>
            <a:off x="500514" y="385011"/>
            <a:ext cx="3465094" cy="369332"/>
          </a:xfrm>
          <a:prstGeom prst="rect">
            <a:avLst/>
          </a:prstGeom>
          <a:noFill/>
        </p:spPr>
        <p:txBody>
          <a:bodyPr wrap="square" rtlCol="0">
            <a:spAutoFit/>
          </a:bodyPr>
          <a:lstStyle/>
          <a:p>
            <a:r>
              <a:rPr lang="en-US" altLang="zh-CN" dirty="0" err="1"/>
              <a:t>OsExecStart</a:t>
            </a:r>
            <a:r>
              <a:rPr lang="en-US" altLang="zh-CN" dirty="0"/>
              <a:t>(): </a:t>
            </a:r>
            <a:r>
              <a:rPr lang="zh-CN" altLang="en-US" dirty="0"/>
              <a:t>执行用户态任务</a:t>
            </a:r>
          </a:p>
        </p:txBody>
      </p:sp>
      <p:cxnSp>
        <p:nvCxnSpPr>
          <p:cNvPr id="8" name="直接箭头连接符 7"/>
          <p:cNvCxnSpPr/>
          <p:nvPr/>
        </p:nvCxnSpPr>
        <p:spPr>
          <a:xfrm>
            <a:off x="1925053" y="1713297"/>
            <a:ext cx="15111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590223" y="1472665"/>
            <a:ext cx="3080084" cy="369332"/>
          </a:xfrm>
          <a:prstGeom prst="rect">
            <a:avLst/>
          </a:prstGeom>
          <a:noFill/>
        </p:spPr>
        <p:txBody>
          <a:bodyPr wrap="square" rtlCol="0">
            <a:spAutoFit/>
          </a:bodyPr>
          <a:lstStyle/>
          <a:p>
            <a:r>
              <a:rPr lang="zh-CN" altLang="en-US" dirty="0"/>
              <a:t>检查入口是否有效</a:t>
            </a:r>
          </a:p>
        </p:txBody>
      </p:sp>
      <p:cxnSp>
        <p:nvCxnSpPr>
          <p:cNvPr id="11" name="直接箭头连接符 10"/>
          <p:cNvCxnSpPr/>
          <p:nvPr/>
        </p:nvCxnSpPr>
        <p:spPr>
          <a:xfrm flipV="1">
            <a:off x="6169794" y="2515296"/>
            <a:ext cx="1270533" cy="182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440327" y="2236163"/>
            <a:ext cx="4612291" cy="923330"/>
          </a:xfrm>
          <a:prstGeom prst="rect">
            <a:avLst/>
          </a:prstGeom>
          <a:noFill/>
        </p:spPr>
        <p:txBody>
          <a:bodyPr wrap="square" rtlCol="0">
            <a:spAutoFit/>
          </a:bodyPr>
          <a:lstStyle/>
          <a:p>
            <a:r>
              <a:rPr lang="zh-CN" altLang="en-US" dirty="0"/>
              <a:t>检查任务的用户态栈顶位置</a:t>
            </a:r>
            <a:r>
              <a:rPr lang="en-US" altLang="zh-CN" dirty="0" err="1"/>
              <a:t>mapBase</a:t>
            </a:r>
            <a:r>
              <a:rPr lang="zh-CN" altLang="en-US" dirty="0"/>
              <a:t>和用户态栈大小</a:t>
            </a:r>
            <a:r>
              <a:rPr lang="en-US" altLang="zh-CN" dirty="0" err="1"/>
              <a:t>mapSize</a:t>
            </a:r>
            <a:r>
              <a:rPr lang="zh-CN" altLang="en-US" dirty="0"/>
              <a:t>是否有效，并检查任务的栈指针</a:t>
            </a:r>
            <a:r>
              <a:rPr lang="en-US" altLang="zh-CN" dirty="0" err="1"/>
              <a:t>sp</a:t>
            </a:r>
            <a:r>
              <a:rPr lang="zh-CN" altLang="en-US" dirty="0"/>
              <a:t>是否在用户态栈的合法范围内。</a:t>
            </a:r>
          </a:p>
        </p:txBody>
      </p:sp>
      <p:cxnSp>
        <p:nvCxnSpPr>
          <p:cNvPr id="17" name="直接箭头连接符 16"/>
          <p:cNvCxnSpPr/>
          <p:nvPr/>
        </p:nvCxnSpPr>
        <p:spPr>
          <a:xfrm flipV="1">
            <a:off x="5850557" y="1926566"/>
            <a:ext cx="1270533" cy="182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278486" y="1462767"/>
            <a:ext cx="4011948" cy="646331"/>
          </a:xfrm>
          <a:prstGeom prst="rect">
            <a:avLst/>
          </a:prstGeom>
          <a:noFill/>
        </p:spPr>
        <p:txBody>
          <a:bodyPr wrap="square" rtlCol="0">
            <a:spAutoFit/>
          </a:bodyPr>
          <a:lstStyle/>
          <a:p>
            <a:r>
              <a:rPr lang="zh-CN" altLang="en-US" dirty="0"/>
              <a:t>检查任务的栈指针</a:t>
            </a:r>
            <a:r>
              <a:rPr lang="en-US" altLang="zh-CN" dirty="0" err="1"/>
              <a:t>sp</a:t>
            </a:r>
            <a:r>
              <a:rPr lang="zh-CN" altLang="en-US" dirty="0"/>
              <a:t>是否为</a:t>
            </a:r>
            <a:r>
              <a:rPr lang="en-US" altLang="zh-CN" dirty="0"/>
              <a:t>0</a:t>
            </a:r>
            <a:r>
              <a:rPr lang="zh-CN" altLang="en-US" dirty="0"/>
              <a:t>，或者是否与给定的对齐大小不匹配</a:t>
            </a:r>
          </a:p>
        </p:txBody>
      </p:sp>
      <p:cxnSp>
        <p:nvCxnSpPr>
          <p:cNvPr id="22" name="直接箭头连接符 21"/>
          <p:cNvCxnSpPr/>
          <p:nvPr/>
        </p:nvCxnSpPr>
        <p:spPr>
          <a:xfrm flipV="1">
            <a:off x="3965608" y="3663979"/>
            <a:ext cx="1511167" cy="176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505650" y="3268125"/>
            <a:ext cx="6198671" cy="923330"/>
          </a:xfrm>
          <a:prstGeom prst="rect">
            <a:avLst/>
          </a:prstGeom>
          <a:noFill/>
        </p:spPr>
        <p:txBody>
          <a:bodyPr wrap="square" rtlCol="0">
            <a:spAutoFit/>
          </a:bodyPr>
          <a:lstStyle/>
          <a:p>
            <a:r>
              <a:rPr lang="zh-CN" altLang="en-US"/>
              <a:t>函数会获取当前任务的控制块</a:t>
            </a:r>
            <a:r>
              <a:rPr lang="en-US" altLang="zh-CN"/>
              <a:t>taskCB</a:t>
            </a:r>
            <a:r>
              <a:rPr lang="zh-CN" altLang="en-US"/>
              <a:t>，并获取自旋锁。然后，它会将任务的用户态栈顶位置和用户态栈大小设置到任务控制块中，并将任务的入口函数设置为输入的</a:t>
            </a:r>
            <a:r>
              <a:rPr lang="en-US" altLang="zh-CN"/>
              <a:t>entry</a:t>
            </a:r>
            <a:r>
              <a:rPr lang="zh-CN" altLang="en-US"/>
              <a:t>。</a:t>
            </a:r>
            <a:endParaRPr lang="zh-CN" altLang="en-US" dirty="0"/>
          </a:p>
        </p:txBody>
      </p:sp>
      <p:cxnSp>
        <p:nvCxnSpPr>
          <p:cNvPr id="25" name="直接箭头连接符 24"/>
          <p:cNvCxnSpPr/>
          <p:nvPr/>
        </p:nvCxnSpPr>
        <p:spPr>
          <a:xfrm>
            <a:off x="3965608" y="3345200"/>
            <a:ext cx="1511167" cy="83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D59E8CDF-B620-4E8C-B787-7128127C8336}"/>
              </a:ext>
            </a:extLst>
          </p:cNvPr>
          <p:cNvSpPr/>
          <p:nvPr>
            <p:custDataLst>
              <p:tags r:id="rId1"/>
            </p:custDataLst>
          </p:nvPr>
        </p:nvSpPr>
        <p:spPr>
          <a:xfrm>
            <a:off x="-48683" y="2180862"/>
            <a:ext cx="12240683" cy="2222869"/>
          </a:xfrm>
          <a:prstGeom prst="rect">
            <a:avLst/>
          </a:prstGeom>
          <a:solidFill>
            <a:srgbClr val="002060"/>
          </a:solidFill>
          <a:ln>
            <a:noFill/>
          </a:ln>
        </p:spPr>
        <p:txBody>
          <a:bodyPr anchor="ctr"/>
          <a:lstStyle/>
          <a:p>
            <a:pPr algn="ctr" defTabSz="1219170"/>
            <a:endParaRPr lang="zh-CN" altLang="en-US">
              <a:solidFill>
                <a:srgbClr val="FFFFFF"/>
              </a:solidFill>
              <a:latin typeface="微软雅黑"/>
              <a:ea typeface="微软雅黑"/>
            </a:endParaRPr>
          </a:p>
        </p:txBody>
      </p:sp>
      <p:sp>
        <p:nvSpPr>
          <p:cNvPr id="5" name="文本框 7">
            <a:extLst>
              <a:ext uri="{FF2B5EF4-FFF2-40B4-BE49-F238E27FC236}">
                <a16:creationId xmlns:a16="http://schemas.microsoft.com/office/drawing/2014/main" id="{B914676D-2707-4D58-98F3-655BBED91BCE}"/>
              </a:ext>
            </a:extLst>
          </p:cNvPr>
          <p:cNvSpPr txBox="1"/>
          <p:nvPr>
            <p:custDataLst>
              <p:tags r:id="rId2"/>
            </p:custDataLst>
          </p:nvPr>
        </p:nvSpPr>
        <p:spPr>
          <a:xfrm>
            <a:off x="3443401" y="2884633"/>
            <a:ext cx="5634355" cy="914400"/>
          </a:xfrm>
          <a:prstGeom prst="rect">
            <a:avLst/>
          </a:prstGeom>
          <a:noFill/>
        </p:spPr>
        <p:txBody>
          <a:bodyPr wrap="square" lIns="63500" tIns="25400" rIns="63500" bIns="25400" anchor="ctr"/>
          <a:lstStyle/>
          <a:p>
            <a:pPr algn="ctr" defTabSz="1219170">
              <a:spcBef>
                <a:spcPts val="0"/>
              </a:spcBef>
              <a:spcAft>
                <a:spcPts val="0"/>
              </a:spcAft>
              <a:buSzPct val="100000"/>
            </a:pPr>
            <a:r>
              <a:rPr lang="zh-CN" altLang="en-US" sz="4267" b="1" spc="400">
                <a:solidFill>
                  <a:srgbClr val="FFFFFF"/>
                </a:solidFill>
                <a:latin typeface="微软雅黑"/>
                <a:ea typeface="微软雅黑"/>
              </a:rPr>
              <a:t>敬请批评指正</a:t>
            </a:r>
          </a:p>
        </p:txBody>
      </p:sp>
      <p:grpSp>
        <p:nvGrpSpPr>
          <p:cNvPr id="18" name="组合 17">
            <a:extLst>
              <a:ext uri="{FF2B5EF4-FFF2-40B4-BE49-F238E27FC236}">
                <a16:creationId xmlns:a16="http://schemas.microsoft.com/office/drawing/2014/main" id="{521A3BC6-F6EA-4F46-A238-D5E70BE0475E}"/>
              </a:ext>
            </a:extLst>
          </p:cNvPr>
          <p:cNvGrpSpPr/>
          <p:nvPr/>
        </p:nvGrpSpPr>
        <p:grpSpPr>
          <a:xfrm>
            <a:off x="3599723" y="-1224"/>
            <a:ext cx="4437053" cy="769536"/>
            <a:chOff x="2483768" y="122390"/>
            <a:chExt cx="3327790" cy="577152"/>
          </a:xfrm>
        </p:grpSpPr>
        <p:pic>
          <p:nvPicPr>
            <p:cNvPr id="19" name="图片 18">
              <a:extLst>
                <a:ext uri="{FF2B5EF4-FFF2-40B4-BE49-F238E27FC236}">
                  <a16:creationId xmlns:a16="http://schemas.microsoft.com/office/drawing/2014/main" id="{CD42DF88-B883-46D2-B76B-7DCE544B5274}"/>
                </a:ext>
              </a:extLst>
            </p:cNvPr>
            <p:cNvPicPr>
              <a:picLocks noChangeAspect="1"/>
            </p:cNvPicPr>
            <p:nvPr/>
          </p:nvPicPr>
          <p:blipFill>
            <a:blip r:embed="rId4"/>
            <a:stretch>
              <a:fillRect/>
            </a:stretch>
          </p:blipFill>
          <p:spPr>
            <a:xfrm>
              <a:off x="3147262" y="238477"/>
              <a:ext cx="2664296" cy="311140"/>
            </a:xfrm>
            <a:prstGeom prst="rect">
              <a:avLst/>
            </a:prstGeom>
          </p:spPr>
        </p:pic>
        <p:pic>
          <p:nvPicPr>
            <p:cNvPr id="20" name="图片 19">
              <a:extLst>
                <a:ext uri="{FF2B5EF4-FFF2-40B4-BE49-F238E27FC236}">
                  <a16:creationId xmlns:a16="http://schemas.microsoft.com/office/drawing/2014/main" id="{3EE04374-D444-417B-8632-4FE8C583BD12}"/>
                </a:ext>
              </a:extLst>
            </p:cNvPr>
            <p:cNvPicPr>
              <a:picLocks noChangeAspect="1"/>
            </p:cNvPicPr>
            <p:nvPr/>
          </p:nvPicPr>
          <p:blipFill>
            <a:blip r:embed="rId5"/>
            <a:stretch>
              <a:fillRect/>
            </a:stretch>
          </p:blipFill>
          <p:spPr>
            <a:xfrm>
              <a:off x="2483768" y="122390"/>
              <a:ext cx="576064" cy="577152"/>
            </a:xfrm>
            <a:prstGeom prst="rect">
              <a:avLst/>
            </a:prstGeom>
          </p:spPr>
        </p:pic>
      </p:grpSp>
      <p:sp>
        <p:nvSpPr>
          <p:cNvPr id="25" name="矩形 24">
            <a:extLst>
              <a:ext uri="{FF2B5EF4-FFF2-40B4-BE49-F238E27FC236}">
                <a16:creationId xmlns:a16="http://schemas.microsoft.com/office/drawing/2014/main" id="{6259C244-8D74-4468-AA86-20094C28A194}"/>
              </a:ext>
            </a:extLst>
          </p:cNvPr>
          <p:cNvSpPr/>
          <p:nvPr/>
        </p:nvSpPr>
        <p:spPr>
          <a:xfrm>
            <a:off x="8496267" y="34497"/>
            <a:ext cx="3360373" cy="830997"/>
          </a:xfrm>
          <a:prstGeom prst="rect">
            <a:avLst/>
          </a:prstGeom>
          <a:solidFill>
            <a:schemeClr val="bg1"/>
          </a:solidFill>
          <a:ln>
            <a:solidFill>
              <a:schemeClr val="bg1"/>
            </a:solidFill>
          </a:ln>
        </p:spPr>
        <p:txBody>
          <a:bodyPr wrap="square">
            <a:spAutoFit/>
          </a:bodyPr>
          <a:lstStyle/>
          <a:p>
            <a:pPr defTabSz="1219170"/>
            <a:endParaRPr lang="en-US" sz="2400">
              <a:solidFill>
                <a:srgbClr val="000000"/>
              </a:solidFill>
            </a:endParaRPr>
          </a:p>
          <a:p>
            <a:pPr defTabSz="1219170"/>
            <a:endParaRPr lang="zh-CN" altLang="en-US" sz="2400">
              <a:solidFill>
                <a:srgbClr val="000000"/>
              </a:solidFill>
            </a:endParaRPr>
          </a:p>
        </p:txBody>
      </p:sp>
      <p:cxnSp>
        <p:nvCxnSpPr>
          <p:cNvPr id="22" name="直接连接符 21">
            <a:extLst>
              <a:ext uri="{FF2B5EF4-FFF2-40B4-BE49-F238E27FC236}">
                <a16:creationId xmlns:a16="http://schemas.microsoft.com/office/drawing/2014/main" id="{FC1D829A-63AA-4DF0-9139-1E5DDD71A72A}"/>
              </a:ext>
            </a:extLst>
          </p:cNvPr>
          <p:cNvCxnSpPr/>
          <p:nvPr/>
        </p:nvCxnSpPr>
        <p:spPr>
          <a:xfrm>
            <a:off x="47328" y="768312"/>
            <a:ext cx="12097344" cy="11627"/>
          </a:xfrm>
          <a:prstGeom prst="line">
            <a:avLst/>
          </a:prstGeom>
          <a:ln w="9525">
            <a:solidFill>
              <a:schemeClr val="accent6">
                <a:shade val="95000"/>
              </a:schemeClr>
            </a:solidFill>
            <a:prstDash val="solid"/>
            <a:headEnd type="none" w="med" len="med"/>
            <a:tailEnd type="none" w="med" len="med"/>
          </a:ln>
        </p:spPr>
      </p:cxnSp>
    </p:spTree>
    <p:extLst>
      <p:ext uri="{BB962C8B-B14F-4D97-AF65-F5344CB8AC3E}">
        <p14:creationId xmlns:p14="http://schemas.microsoft.com/office/powerpoint/2010/main" val="219839482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329584" y="0"/>
            <a:ext cx="2366210" cy="6858000"/>
          </a:xfrm>
          <a:prstGeom prst="rect">
            <a:avLst/>
          </a:prstGeom>
        </p:spPr>
      </p:pic>
      <p:sp>
        <p:nvSpPr>
          <p:cNvPr id="3" name="文本框 2"/>
          <p:cNvSpPr txBox="1"/>
          <p:nvPr/>
        </p:nvSpPr>
        <p:spPr>
          <a:xfrm>
            <a:off x="106879" y="142504"/>
            <a:ext cx="5474524" cy="553998"/>
          </a:xfrm>
          <a:prstGeom prst="rect">
            <a:avLst/>
          </a:prstGeom>
          <a:noFill/>
        </p:spPr>
        <p:txBody>
          <a:bodyPr wrap="square" rtlCol="0">
            <a:spAutoFit/>
          </a:bodyPr>
          <a:lstStyle/>
          <a:p>
            <a:r>
              <a:rPr lang="en-US" altLang="zh-CN" sz="3000" dirty="0"/>
              <a:t>ELF</a:t>
            </a:r>
            <a:r>
              <a:rPr lang="zh-CN" altLang="en-US" sz="3000" dirty="0"/>
              <a:t>格式</a:t>
            </a:r>
            <a:r>
              <a:rPr lang="en-US" altLang="zh-CN" sz="3000" dirty="0"/>
              <a:t>——Section</a:t>
            </a:r>
            <a:r>
              <a:rPr lang="zh-CN" altLang="en-US" sz="3000" dirty="0"/>
              <a:t>或</a:t>
            </a:r>
            <a:r>
              <a:rPr lang="en-US" altLang="zh-CN" sz="3000" dirty="0"/>
              <a:t>Segment</a:t>
            </a:r>
            <a:endParaRPr lang="zh-CN" altLang="en-US" sz="3000" dirty="0"/>
          </a:p>
        </p:txBody>
      </p:sp>
      <p:sp>
        <p:nvSpPr>
          <p:cNvPr id="4" name="右大括号 3"/>
          <p:cNvSpPr/>
          <p:nvPr/>
        </p:nvSpPr>
        <p:spPr>
          <a:xfrm>
            <a:off x="7778187" y="142504"/>
            <a:ext cx="196770" cy="1177010"/>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 name="右大括号 4"/>
          <p:cNvSpPr/>
          <p:nvPr/>
        </p:nvSpPr>
        <p:spPr>
          <a:xfrm>
            <a:off x="7845147" y="1926935"/>
            <a:ext cx="129810" cy="712093"/>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6" name="右大括号 5"/>
          <p:cNvSpPr/>
          <p:nvPr/>
        </p:nvSpPr>
        <p:spPr>
          <a:xfrm>
            <a:off x="7876572" y="3065111"/>
            <a:ext cx="196770" cy="3127343"/>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dirty="0"/>
          </a:p>
        </p:txBody>
      </p:sp>
      <p:sp>
        <p:nvSpPr>
          <p:cNvPr id="7" name="文本框 6"/>
          <p:cNvSpPr txBox="1"/>
          <p:nvPr/>
        </p:nvSpPr>
        <p:spPr>
          <a:xfrm>
            <a:off x="8171620" y="527224"/>
            <a:ext cx="2234127" cy="400110"/>
          </a:xfrm>
          <a:prstGeom prst="rect">
            <a:avLst/>
          </a:prstGeom>
          <a:noFill/>
        </p:spPr>
        <p:txBody>
          <a:bodyPr wrap="square" rtlCol="0">
            <a:spAutoFit/>
          </a:bodyPr>
          <a:lstStyle/>
          <a:p>
            <a:r>
              <a:rPr lang="zh-CN" altLang="en-US" sz="2000" dirty="0"/>
              <a:t>只读代码段</a:t>
            </a:r>
          </a:p>
        </p:txBody>
      </p:sp>
      <p:sp>
        <p:nvSpPr>
          <p:cNvPr id="8" name="文本框 7"/>
          <p:cNvSpPr txBox="1"/>
          <p:nvPr/>
        </p:nvSpPr>
        <p:spPr>
          <a:xfrm>
            <a:off x="8324019" y="4228672"/>
            <a:ext cx="2234127" cy="707886"/>
          </a:xfrm>
          <a:prstGeom prst="rect">
            <a:avLst/>
          </a:prstGeom>
          <a:noFill/>
        </p:spPr>
        <p:txBody>
          <a:bodyPr wrap="square" rtlCol="0">
            <a:spAutoFit/>
          </a:bodyPr>
          <a:lstStyle/>
          <a:p>
            <a:r>
              <a:rPr lang="zh-CN" altLang="en-US" sz="2000" dirty="0"/>
              <a:t>不加载到内存的符号表和调试信息</a:t>
            </a:r>
          </a:p>
        </p:txBody>
      </p:sp>
      <p:sp>
        <p:nvSpPr>
          <p:cNvPr id="9" name="文本框 8"/>
          <p:cNvSpPr txBox="1"/>
          <p:nvPr/>
        </p:nvSpPr>
        <p:spPr>
          <a:xfrm>
            <a:off x="8324020" y="2079335"/>
            <a:ext cx="2234127" cy="400110"/>
          </a:xfrm>
          <a:prstGeom prst="rect">
            <a:avLst/>
          </a:prstGeom>
          <a:noFill/>
        </p:spPr>
        <p:txBody>
          <a:bodyPr wrap="square" rtlCol="0">
            <a:spAutoFit/>
          </a:bodyPr>
          <a:lstStyle/>
          <a:p>
            <a:r>
              <a:rPr lang="zh-CN" altLang="en-US" sz="2000" dirty="0"/>
              <a:t>读写代码段</a:t>
            </a:r>
          </a:p>
        </p:txBody>
      </p:sp>
      <p:sp>
        <p:nvSpPr>
          <p:cNvPr id="10" name="矩形 9"/>
          <p:cNvSpPr/>
          <p:nvPr/>
        </p:nvSpPr>
        <p:spPr>
          <a:xfrm>
            <a:off x="5621166" y="1001947"/>
            <a:ext cx="1783045" cy="3175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2251566" y="869783"/>
            <a:ext cx="1954818" cy="776519"/>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本区包含程序指令代码</a:t>
            </a:r>
            <a:endParaRPr lang="en-US" altLang="zh-CN" dirty="0">
              <a:solidFill>
                <a:schemeClr val="tx1"/>
              </a:solidFill>
            </a:endParaRPr>
          </a:p>
        </p:txBody>
      </p:sp>
      <p:cxnSp>
        <p:nvCxnSpPr>
          <p:cNvPr id="12" name="直接箭头连接符 11"/>
          <p:cNvCxnSpPr>
            <a:stCxn id="10" idx="1"/>
            <a:endCxn id="11" idx="3"/>
          </p:cNvCxnSpPr>
          <p:nvPr/>
        </p:nvCxnSpPr>
        <p:spPr>
          <a:xfrm flipH="1">
            <a:off x="4206384" y="1160731"/>
            <a:ext cx="1414782" cy="973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621166" y="1456689"/>
            <a:ext cx="1783045" cy="3175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p:cNvSpPr/>
          <p:nvPr/>
        </p:nvSpPr>
        <p:spPr>
          <a:xfrm>
            <a:off x="2725100" y="1182640"/>
            <a:ext cx="1571673" cy="650244"/>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只读数据</a:t>
            </a:r>
            <a:endParaRPr lang="en-US" altLang="zh-CN" dirty="0">
              <a:solidFill>
                <a:schemeClr val="tx1"/>
              </a:solidFill>
            </a:endParaRPr>
          </a:p>
        </p:txBody>
      </p:sp>
      <p:cxnSp>
        <p:nvCxnSpPr>
          <p:cNvPr id="15" name="直接箭头连接符 14"/>
          <p:cNvCxnSpPr>
            <a:stCxn id="13" idx="1"/>
            <a:endCxn id="14" idx="3"/>
          </p:cNvCxnSpPr>
          <p:nvPr/>
        </p:nvCxnSpPr>
        <p:spPr>
          <a:xfrm flipH="1" flipV="1">
            <a:off x="4296773" y="1507762"/>
            <a:ext cx="1324393" cy="1077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621165" y="1920551"/>
            <a:ext cx="1783045" cy="3175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5621165" y="2384412"/>
            <a:ext cx="1783045" cy="3175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8181952" y="1561617"/>
            <a:ext cx="2081191" cy="81196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已初始化全局、静态变量</a:t>
            </a:r>
            <a:endParaRPr lang="en-US" altLang="zh-CN" dirty="0">
              <a:solidFill>
                <a:schemeClr val="tx1"/>
              </a:solidFill>
            </a:endParaRPr>
          </a:p>
        </p:txBody>
      </p:sp>
      <p:cxnSp>
        <p:nvCxnSpPr>
          <p:cNvPr id="19" name="直接箭头连接符 18"/>
          <p:cNvCxnSpPr>
            <a:stCxn id="16" idx="3"/>
            <a:endCxn id="18" idx="1"/>
          </p:cNvCxnSpPr>
          <p:nvPr/>
        </p:nvCxnSpPr>
        <p:spPr>
          <a:xfrm flipV="1">
            <a:off x="7404210" y="1967600"/>
            <a:ext cx="777742" cy="11173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2648451" y="1959159"/>
            <a:ext cx="2081191" cy="811965"/>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未初始化全局、静态变量</a:t>
            </a:r>
            <a:endParaRPr lang="en-US" altLang="zh-CN" dirty="0">
              <a:solidFill>
                <a:schemeClr val="tx1"/>
              </a:solidFill>
            </a:endParaRPr>
          </a:p>
        </p:txBody>
      </p:sp>
      <p:cxnSp>
        <p:nvCxnSpPr>
          <p:cNvPr id="21" name="直接箭头连接符 20"/>
          <p:cNvCxnSpPr>
            <a:endCxn id="20" idx="3"/>
          </p:cNvCxnSpPr>
          <p:nvPr/>
        </p:nvCxnSpPr>
        <p:spPr>
          <a:xfrm flipH="1" flipV="1">
            <a:off x="4729642" y="2365142"/>
            <a:ext cx="891523" cy="1780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524113" y="2790394"/>
            <a:ext cx="1964707" cy="13245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p:nvSpPr>
        <p:spPr>
          <a:xfrm>
            <a:off x="2162765" y="2479444"/>
            <a:ext cx="2680661" cy="1635489"/>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zh-CN" dirty="0">
                <a:solidFill>
                  <a:schemeClr val="tx1"/>
                </a:solidFill>
              </a:rPr>
              <a:t>shstrtab:</a:t>
            </a:r>
            <a:r>
              <a:rPr lang="zh-CN" altLang="en-US" dirty="0">
                <a:solidFill>
                  <a:schemeClr val="tx1"/>
                </a:solidFill>
              </a:rPr>
              <a:t>本区是</a:t>
            </a:r>
            <a:r>
              <a:rPr lang="en-US" altLang="zh-CN" dirty="0">
                <a:solidFill>
                  <a:schemeClr val="tx1"/>
                </a:solidFill>
              </a:rPr>
              <a:t>"</a:t>
            </a:r>
            <a:r>
              <a:rPr lang="zh-CN" altLang="en-US" dirty="0">
                <a:solidFill>
                  <a:schemeClr val="tx1"/>
                </a:solidFill>
              </a:rPr>
              <a:t>区名字表</a:t>
            </a:r>
            <a:r>
              <a:rPr lang="en-US" altLang="zh-CN" dirty="0">
                <a:solidFill>
                  <a:schemeClr val="tx1"/>
                </a:solidFill>
              </a:rPr>
              <a:t>"</a:t>
            </a:r>
            <a:r>
              <a:rPr lang="zh-CN" altLang="en-US" dirty="0">
                <a:solidFill>
                  <a:schemeClr val="tx1"/>
                </a:solidFill>
              </a:rPr>
              <a:t>，含有所有其它区的名字</a:t>
            </a:r>
            <a:endParaRPr lang="en-US" altLang="zh-CN" dirty="0">
              <a:solidFill>
                <a:schemeClr val="tx1"/>
              </a:solidFill>
            </a:endParaRPr>
          </a:p>
          <a:p>
            <a:pPr marL="285750" indent="-285750">
              <a:buFont typeface="Arial" panose="020B0604020202020204" pitchFamily="34" charset="0"/>
              <a:buChar char="•"/>
            </a:pPr>
            <a:r>
              <a:rPr lang="en-US" altLang="zh-CN" dirty="0">
                <a:solidFill>
                  <a:schemeClr val="tx1"/>
                </a:solidFill>
              </a:rPr>
              <a:t>strtab: </a:t>
            </a:r>
            <a:r>
              <a:rPr lang="zh-CN" altLang="en-US" dirty="0">
                <a:solidFill>
                  <a:schemeClr val="tx1"/>
                </a:solidFill>
              </a:rPr>
              <a:t>字符表</a:t>
            </a:r>
            <a:endParaRPr lang="en-US" altLang="zh-CN" dirty="0">
              <a:solidFill>
                <a:schemeClr val="tx1"/>
              </a:solidFill>
            </a:endParaRPr>
          </a:p>
          <a:p>
            <a:pPr marL="285750" indent="-285750">
              <a:buFont typeface="Arial" panose="020B0604020202020204" pitchFamily="34" charset="0"/>
              <a:buChar char="•"/>
            </a:pPr>
            <a:r>
              <a:rPr lang="en-US" altLang="zh-CN" dirty="0">
                <a:solidFill>
                  <a:schemeClr val="tx1"/>
                </a:solidFill>
              </a:rPr>
              <a:t>symbtab: </a:t>
            </a:r>
            <a:r>
              <a:rPr lang="zh-CN" altLang="en-US" dirty="0">
                <a:solidFill>
                  <a:schemeClr val="tx1"/>
                </a:solidFill>
              </a:rPr>
              <a:t>符号表</a:t>
            </a:r>
            <a:endParaRPr lang="en-US" altLang="zh-CN" dirty="0">
              <a:solidFill>
                <a:schemeClr val="tx1"/>
              </a:solidFill>
            </a:endParaRPr>
          </a:p>
        </p:txBody>
      </p:sp>
      <p:cxnSp>
        <p:nvCxnSpPr>
          <p:cNvPr id="24" name="直接箭头连接符 23"/>
          <p:cNvCxnSpPr>
            <a:stCxn id="22" idx="1"/>
            <a:endCxn id="23" idx="3"/>
          </p:cNvCxnSpPr>
          <p:nvPr/>
        </p:nvCxnSpPr>
        <p:spPr>
          <a:xfrm flipH="1" flipV="1">
            <a:off x="4843426" y="3297189"/>
            <a:ext cx="680687" cy="1554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614943" y="4127086"/>
            <a:ext cx="1789267" cy="22239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p:cNvSpPr/>
          <p:nvPr/>
        </p:nvSpPr>
        <p:spPr>
          <a:xfrm>
            <a:off x="2039629" y="4689547"/>
            <a:ext cx="2573437" cy="86010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重定位相关信息</a:t>
            </a:r>
            <a:endParaRPr lang="en-US" altLang="zh-CN" dirty="0">
              <a:solidFill>
                <a:schemeClr val="tx1"/>
              </a:solidFill>
            </a:endParaRPr>
          </a:p>
        </p:txBody>
      </p:sp>
      <p:cxnSp>
        <p:nvCxnSpPr>
          <p:cNvPr id="27" name="直接箭头连接符 26"/>
          <p:cNvCxnSpPr>
            <a:stCxn id="25" idx="1"/>
            <a:endCxn id="26" idx="3"/>
          </p:cNvCxnSpPr>
          <p:nvPr/>
        </p:nvCxnSpPr>
        <p:spPr>
          <a:xfrm flipH="1" flipV="1">
            <a:off x="4613066" y="5119597"/>
            <a:ext cx="1001877" cy="1194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7"/>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1"/>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5"/>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9"/>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8"/>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4"/>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2"/>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24"/>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3"/>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25"/>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7"/>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10" grpId="0" animBg="1"/>
      <p:bldP spid="10" grpId="1" animBg="1"/>
      <p:bldP spid="11" grpId="0" animBg="1"/>
      <p:bldP spid="11" grpId="1" animBg="1"/>
      <p:bldP spid="13" grpId="0" animBg="1"/>
      <p:bldP spid="13" grpId="1" animBg="1"/>
      <p:bldP spid="14" grpId="0" animBg="1"/>
      <p:bldP spid="14" grpId="1" animBg="1"/>
      <p:bldP spid="16" grpId="0" animBg="1"/>
      <p:bldP spid="16" grpId="1" animBg="1"/>
      <p:bldP spid="17" grpId="0" animBg="1"/>
      <p:bldP spid="17" grpId="1" animBg="1"/>
      <p:bldP spid="18" grpId="0" animBg="1"/>
      <p:bldP spid="18" grpId="1" animBg="1"/>
      <p:bldP spid="20" grpId="0" animBg="1"/>
      <p:bldP spid="20" grpId="1" animBg="1"/>
      <p:bldP spid="22" grpId="0" animBg="1"/>
      <p:bldP spid="22" grpId="1" animBg="1"/>
      <p:bldP spid="23" grpId="0" animBg="1"/>
      <p:bldP spid="23" grpId="1" animBg="1"/>
      <p:bldP spid="25" grpId="0" animBg="1"/>
      <p:bldP spid="25" grpId="1" animBg="1"/>
      <p:bldP spid="26" grpId="0" animBg="1"/>
      <p:bldP spid="2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329584" y="0"/>
            <a:ext cx="2366210" cy="6858000"/>
          </a:xfrm>
          <a:prstGeom prst="rect">
            <a:avLst/>
          </a:prstGeom>
        </p:spPr>
      </p:pic>
      <p:sp>
        <p:nvSpPr>
          <p:cNvPr id="3" name="文本框 2"/>
          <p:cNvSpPr txBox="1"/>
          <p:nvPr/>
        </p:nvSpPr>
        <p:spPr>
          <a:xfrm>
            <a:off x="106879" y="142504"/>
            <a:ext cx="5474524" cy="553998"/>
          </a:xfrm>
          <a:prstGeom prst="rect">
            <a:avLst/>
          </a:prstGeom>
          <a:noFill/>
        </p:spPr>
        <p:txBody>
          <a:bodyPr wrap="square" rtlCol="0">
            <a:spAutoFit/>
          </a:bodyPr>
          <a:lstStyle/>
          <a:p>
            <a:r>
              <a:rPr lang="en-US" altLang="zh-CN" sz="3000" dirty="0"/>
              <a:t>ELF</a:t>
            </a:r>
            <a:r>
              <a:rPr lang="zh-CN" altLang="en-US" sz="3000" dirty="0"/>
              <a:t>格式</a:t>
            </a:r>
            <a:r>
              <a:rPr lang="en-US" altLang="zh-CN" sz="3000" dirty="0"/>
              <a:t>——Section</a:t>
            </a:r>
            <a:r>
              <a:rPr lang="zh-CN" altLang="en-US" sz="3000" dirty="0"/>
              <a:t>或</a:t>
            </a:r>
            <a:r>
              <a:rPr lang="en-US" altLang="zh-CN" sz="3000" dirty="0"/>
              <a:t>Segment</a:t>
            </a:r>
            <a:endParaRPr lang="zh-CN" altLang="en-US" sz="3000" dirty="0"/>
          </a:p>
        </p:txBody>
      </p:sp>
      <p:pic>
        <p:nvPicPr>
          <p:cNvPr id="28" name="图片 27"/>
          <p:cNvPicPr>
            <a:picLocks noChangeAspect="1"/>
          </p:cNvPicPr>
          <p:nvPr/>
        </p:nvPicPr>
        <p:blipFill rotWithShape="1">
          <a:blip r:embed="rId4"/>
          <a:srcRect t="11940" r="50447"/>
          <a:stretch>
            <a:fillRect/>
          </a:stretch>
        </p:blipFill>
        <p:spPr>
          <a:xfrm>
            <a:off x="1591245" y="3021668"/>
            <a:ext cx="2522994" cy="3023163"/>
          </a:xfrm>
          <a:prstGeom prst="rect">
            <a:avLst/>
          </a:prstGeom>
        </p:spPr>
      </p:pic>
      <p:pic>
        <p:nvPicPr>
          <p:cNvPr id="29" name="图片 28"/>
          <p:cNvPicPr>
            <a:picLocks noChangeAspect="1"/>
          </p:cNvPicPr>
          <p:nvPr/>
        </p:nvPicPr>
        <p:blipFill rotWithShape="1">
          <a:blip r:embed="rId4"/>
          <a:srcRect l="51684" t="13661" r="557" b="-1"/>
          <a:stretch>
            <a:fillRect/>
          </a:stretch>
        </p:blipFill>
        <p:spPr>
          <a:xfrm>
            <a:off x="8771523" y="3007865"/>
            <a:ext cx="2515424" cy="3066206"/>
          </a:xfrm>
          <a:prstGeom prst="rect">
            <a:avLst/>
          </a:prstGeom>
        </p:spPr>
      </p:pic>
      <p:sp>
        <p:nvSpPr>
          <p:cNvPr id="30" name="文本框 29"/>
          <p:cNvSpPr txBox="1"/>
          <p:nvPr/>
        </p:nvSpPr>
        <p:spPr>
          <a:xfrm>
            <a:off x="2105974" y="6119855"/>
            <a:ext cx="1733850" cy="707886"/>
          </a:xfrm>
          <a:prstGeom prst="rect">
            <a:avLst/>
          </a:prstGeom>
          <a:noFill/>
        </p:spPr>
        <p:txBody>
          <a:bodyPr wrap="square" rtlCol="0">
            <a:spAutoFit/>
          </a:bodyPr>
          <a:lstStyle/>
          <a:p>
            <a:r>
              <a:rPr lang="zh-CN" altLang="en-US" sz="2000" dirty="0"/>
              <a:t>链接器视图</a:t>
            </a:r>
            <a:endParaRPr lang="en-US" altLang="zh-CN" sz="2000" dirty="0"/>
          </a:p>
          <a:p>
            <a:r>
              <a:rPr lang="en-US" altLang="zh-CN" sz="2000" dirty="0"/>
              <a:t>Section</a:t>
            </a:r>
            <a:r>
              <a:rPr lang="zh-CN" altLang="en-US" sz="2000" dirty="0"/>
              <a:t>角度</a:t>
            </a:r>
          </a:p>
        </p:txBody>
      </p:sp>
      <p:sp>
        <p:nvSpPr>
          <p:cNvPr id="31" name="文本框 30"/>
          <p:cNvSpPr txBox="1"/>
          <p:nvPr/>
        </p:nvSpPr>
        <p:spPr>
          <a:xfrm>
            <a:off x="9329216" y="6176092"/>
            <a:ext cx="1733850" cy="707886"/>
          </a:xfrm>
          <a:prstGeom prst="rect">
            <a:avLst/>
          </a:prstGeom>
          <a:noFill/>
        </p:spPr>
        <p:txBody>
          <a:bodyPr wrap="square" rtlCol="0">
            <a:spAutoFit/>
          </a:bodyPr>
          <a:lstStyle/>
          <a:p>
            <a:r>
              <a:rPr lang="zh-CN" altLang="en-US" sz="2000" dirty="0"/>
              <a:t>执行器视图</a:t>
            </a:r>
            <a:endParaRPr lang="en-US" altLang="zh-CN" sz="2000" dirty="0"/>
          </a:p>
          <a:p>
            <a:r>
              <a:rPr lang="en-US" altLang="zh-CN" sz="2000" dirty="0"/>
              <a:t>Segment</a:t>
            </a:r>
            <a:r>
              <a:rPr lang="zh-CN" altLang="en-US" sz="2000" dirty="0"/>
              <a:t>角度</a:t>
            </a:r>
          </a:p>
        </p:txBody>
      </p:sp>
      <p:pic>
        <p:nvPicPr>
          <p:cNvPr id="32" name="图片 31"/>
          <p:cNvPicPr>
            <a:picLocks noChangeAspect="1"/>
          </p:cNvPicPr>
          <p:nvPr/>
        </p:nvPicPr>
        <p:blipFill>
          <a:blip r:embed="rId5"/>
          <a:stretch>
            <a:fillRect/>
          </a:stretch>
        </p:blipFill>
        <p:spPr>
          <a:xfrm>
            <a:off x="8043545" y="104140"/>
            <a:ext cx="2446655" cy="2346325"/>
          </a:xfrm>
          <a:prstGeom prst="rect">
            <a:avLst/>
          </a:prstGeom>
        </p:spPr>
      </p:pic>
      <p:sp>
        <p:nvSpPr>
          <p:cNvPr id="33" name="文本框 32"/>
          <p:cNvSpPr txBox="1"/>
          <p:nvPr/>
        </p:nvSpPr>
        <p:spPr>
          <a:xfrm>
            <a:off x="353060" y="774700"/>
            <a:ext cx="4804410" cy="2066925"/>
          </a:xfrm>
          <a:prstGeom prst="rect">
            <a:avLst/>
          </a:prstGeom>
          <a:noFill/>
        </p:spPr>
        <p:txBody>
          <a:bodyPr wrap="square" rtlCol="0" anchor="t">
            <a:noAutofit/>
          </a:bodyPr>
          <a:lstStyle/>
          <a:p>
            <a:pPr marL="457200" indent="-457200">
              <a:buFont typeface="Arial" panose="020B0604020202020204" pitchFamily="34" charset="0"/>
              <a:buChar char="•"/>
            </a:pPr>
            <a:r>
              <a:rPr lang="zh-CN" altLang="en-US" sz="2000" dirty="0">
                <a:sym typeface="+mn-ea"/>
              </a:rPr>
              <a:t>同一段内存区：</a:t>
            </a:r>
          </a:p>
          <a:p>
            <a:pPr marL="457200" indent="-457200">
              <a:buFont typeface="Arial" panose="020B0604020202020204" pitchFamily="34" charset="0"/>
              <a:buChar char="•"/>
            </a:pPr>
            <a:r>
              <a:rPr lang="en-US" altLang="zh-CN" sz="2000" dirty="0">
                <a:sym typeface="+mn-ea"/>
              </a:rPr>
              <a:t>1.</a:t>
            </a:r>
            <a:r>
              <a:rPr lang="zh-CN" altLang="en-US" sz="2000" dirty="0">
                <a:sym typeface="+mn-ea"/>
              </a:rPr>
              <a:t>编译汇编得到的</a:t>
            </a:r>
            <a:r>
              <a:rPr lang="en-US" altLang="zh-CN" sz="2000" dirty="0">
                <a:sym typeface="+mn-ea"/>
              </a:rPr>
              <a:t>section</a:t>
            </a:r>
            <a:r>
              <a:rPr lang="zh-CN" altLang="en-US" sz="2000" dirty="0">
                <a:sym typeface="+mn-ea"/>
              </a:rPr>
              <a:t>和区头用来指导后续的链接过程</a:t>
            </a:r>
          </a:p>
          <a:p>
            <a:pPr marL="457200" indent="-457200">
              <a:buFont typeface="Arial" panose="020B0604020202020204" pitchFamily="34" charset="0"/>
              <a:buChar char="•"/>
            </a:pPr>
            <a:r>
              <a:rPr lang="en-US" altLang="zh-CN" sz="2000" dirty="0">
                <a:sym typeface="+mn-ea"/>
              </a:rPr>
              <a:t>2.</a:t>
            </a:r>
            <a:r>
              <a:rPr lang="zh-CN" altLang="en-US" sz="2000" dirty="0">
                <a:sym typeface="+mn-ea"/>
              </a:rPr>
              <a:t>经过链接后</a:t>
            </a:r>
            <a:r>
              <a:rPr lang="en-US" altLang="zh-CN" sz="2000" dirty="0">
                <a:sym typeface="+mn-ea"/>
              </a:rPr>
              <a:t>section</a:t>
            </a:r>
            <a:r>
              <a:rPr lang="zh-CN" altLang="en-US" sz="2000" dirty="0">
                <a:sym typeface="+mn-ea"/>
              </a:rPr>
              <a:t>被组织成</a:t>
            </a:r>
            <a:r>
              <a:rPr lang="en-US" altLang="zh-CN" sz="2000" dirty="0">
                <a:sym typeface="+mn-ea"/>
              </a:rPr>
              <a:t>segment</a:t>
            </a:r>
            <a:r>
              <a:rPr lang="zh-CN" altLang="en-US" sz="2000" dirty="0">
                <a:sym typeface="+mn-ea"/>
              </a:rPr>
              <a:t>和段头，</a:t>
            </a:r>
            <a:r>
              <a:rPr lang="en-US" altLang="zh-CN" sz="2000" dirty="0">
                <a:sym typeface="+mn-ea"/>
              </a:rPr>
              <a:t>segment</a:t>
            </a:r>
            <a:r>
              <a:rPr lang="zh-CN" altLang="en-US" sz="2000" dirty="0">
                <a:sym typeface="+mn-ea"/>
              </a:rPr>
              <a:t>是加载到内存时使用的单位</a:t>
            </a:r>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68c53554-277e-414c-b6af-70e7b5654b42"/>
  <p:tag name="COMMONDATA" val="eyJoZGlkIjoiM2Y2ODNhNTExYTlhZDkwMjY5Yzg1ZTA1MWJjMzllYWQ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31,&quot;width&quot;:3577}"/>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435,&quot;width&quot;:9105}"/>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TABLE_ENDDRAG_ORIGIN_RECT" val="101*171"/>
  <p:tag name="TABLE_ENDDRAG_RECT" val="659*143*101*171"/>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6853,&quot;width&quot;:10773}"/>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495,&quot;width&quot;:8857}"/>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6853,&quot;width&quot;:10773}"/>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40d7a0f1b3604e6c919066e9622fd25f"/>
  <p:tag name="KSO_WM_UNIT_HIGHLIGHT" val="0"/>
  <p:tag name="KSO_WM_UNIT_COMPATIBLE" val="0"/>
  <p:tag name="KSO_WM_UNIT_DIAGRAM_ISNUMVISUAL" val="0"/>
  <p:tag name="KSO_WM_UNIT_DIAGRAM_ISREFERUNIT" val="0"/>
  <p:tag name="KSO_WM_UNIT_TYPE" val="i"/>
  <p:tag name="KSO_WM_UNIT_INDEX" val="1"/>
  <p:tag name="KSO_WM_UNIT_ID" val="diagram20210145_1*i*1"/>
  <p:tag name="KSO_WM_TEMPLATE_CATEGORY" val="diagram"/>
  <p:tag name="KSO_WM_TEMPLATE_INDEX" val="20210145"/>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a0e3645e1f15ec24fd3f5"/>
  <p:tag name="KSO_WM_CHIP_XID" val="5f2a0e3645e1f15ec24fd3f6"/>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83"/>
  <p:tag name="KSO_WM_TEMPLATE_ASSEMBLE_XID" val="5f48a2c2f3f92eac73830e8c"/>
  <p:tag name="KSO_WM_TEMPLATE_ASSEMBLE_GROUPID" val="5f48a2c2f3f92eac73830e8c"/>
</p:tagLst>
</file>

<file path=ppt/tags/tag1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0145_1*a*1"/>
  <p:tag name="KSO_WM_TEMPLATE_CATEGORY" val="diagram"/>
  <p:tag name="KSO_WM_TEMPLATE_INDEX" val="20210145"/>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cm&quot;,&quot;fill_mode&quot;:&quot;full&quot;}"/>
  <p:tag name="KSO_WM_UNIT_DEC_AREA_ID" val="d8c195ecc7734c688ed4d0a18e265861"/>
  <p:tag name="KSO_WM_ASSEMBLE_CHIP_INDEX" val="06cc6b2436d54d959c9c99756b32b152"/>
  <p:tag name="KSO_WM_UNIT_TEXT_FILL_FORE_SCHEMECOLOR_INDEX_BRIGHTNESS" val="0"/>
  <p:tag name="KSO_WM_UNIT_TEXT_FILL_FORE_SCHEMECOLOR_INDEX" val="13"/>
  <p:tag name="KSO_WM_UNIT_TEXT_FILL_TYPE" val="1"/>
  <p:tag name="KSO_WM_TEMPLATE_ASSEMBLE_XID" val="5f48a2c2f3f92eac73830e8c"/>
  <p:tag name="KSO_WM_TEMPLATE_ASSEMBLE_GROUPID" val="5f48a2c2f3f92eac73830e8c"/>
  <p:tag name="KSO_WM_TAG_FRONT_SIZE" val=""/>
  <p:tag name="KSO_WM_TAG_BACKGROUP_ID" val=""/>
  <p:tag name="KSO_WM_TAG_BACKGROUP_SIZE" val=""/>
  <p:tag name="KSO_WM_TAG_ZODER_POSITION"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58,&quot;width&quot;:5082}"/>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495,&quot;width&quot;:8857}"/>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rgbClr val="000000"/>
      </a:dk1>
      <a:lt1>
        <a:srgbClr val="FFFFFF"/>
      </a:lt1>
      <a:dk2>
        <a:srgbClr val="000000"/>
      </a:dk2>
      <a:lt2>
        <a:srgbClr val="FFFFFF"/>
      </a:lt2>
      <a:accent1>
        <a:srgbClr val="7889FB"/>
      </a:accent1>
      <a:accent2>
        <a:srgbClr val="D6DBFE"/>
      </a:accent2>
      <a:accent3>
        <a:srgbClr val="FFFFFF"/>
      </a:accent3>
      <a:accent4>
        <a:srgbClr val="000000"/>
      </a:accent4>
      <a:accent5>
        <a:srgbClr val="BEC4FD"/>
      </a:accent5>
      <a:accent6>
        <a:srgbClr val="C2C6E6"/>
      </a:accent6>
      <a:hlink>
        <a:srgbClr val="7889FB"/>
      </a:hlink>
      <a:folHlink>
        <a:srgbClr val="9900CC"/>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jEwNjkyNzU3NDc5IiwKCSJHcm91cElkIiA6ICI1Nzk0NzQ3NDAiLAoJIkltYWdlIiA6ICJpVkJPUncwS0dnb0FBQUFOU1VoRVVnQUFBTFFBQUFDV0NBWUFBQUIzcWFJUEFBQUFDWEJJV1hNQUFBc1RBQUFMRXdFQW1wd1lBQUFDaFVsRVFWUjRuTzNYb1c1a1pSekc0ZmZBcmlCdGthU2lwc21zYkRaekxnQ0RRaUlSQ0FnM1FhWVhzSm5VcjZLV2hPQlJld0dyanBvbUpTa2oyd3VZVHJZbDRjTlFCTHFiTC9PZjUxRmZqdmxlOGN2Sk9Ra0FBQUFBQUFBQUFBQUFBQUFBQUFBQUFBQUFBQUFBQUFBQUFBQUFBQUFBQVBDUkRMMEhQSU1YNHpoKzExcjdNY25yWVJnT2VnL2FNOXZXMmlySjVUUk5QeWY1cStlWVhRLzZ4VGlPdnliNXB2Y1FrdGJhdTJtYXZrN0hxSGM2NkhFY3YwOXllWHA2bXNWaWtkbHNscU9qbzk2ejlzcG1zOGw2dmM1eXVjelYxVlZhYXo5TjAvU20xNTVQZWwzOEhQNzl6TWhpc2NoOFBoZHpCNGVIaHprN084djUrWG1TWkJpR2IzdnUyZW1nazd4T2t0bHMxbnZIM2pzNU9YazZ2dXE1WTZlRGZ2b0I5R2J1NytEZ3YzL3h6M3J1Mk9tZzRmOEVUU21DcGhSQlU0cWdLVVhRbENKb1NoRTBwUWlhVWdSTktZS21GRUZUaXFBcFJkQ1VJbWhLRVRTbENKcFNCRTBwZ3FZVVFWT0tvQ2xGMEpRaWFFb1JOS1VJbWxJRVRTbUNwaFJCVTRxZ0tVWFFsQ0pvU2hFMHBRaWFVZ1JOS1lLbUZFRlRpcUFwUmRDVUltaEtFVFNsQ0pwU0JFMHBncVlVUVZPS29DbEYwSlFpYUVvUk5LVUltbElFVFNtQ3BoUkJVNHFnS1VYUWxDSm9TaEUwcFFpYVVnUk5LWUttRkVGVGlxQXBaZGVEM2liSlpyUHB2V1B2YmJmYnArT0huanQyT3VqVzJpcEoxdXQxN3lsNzcvYjJOa25TV3Z1ejU0NmREanJKWlpJc2w4dGNYMS9uL3Y2Kzk1NjlzOTF1YzNOems0dUxpNmRIdi9YY00vUzgvQm04bk0vbnZ3L0Q4Rlh2SVNSSjNqODhQSHk1V3EwZWV3MzR0TmZGeitUdnU3dTdYNDZQajdmRE1IeVI1UE1rTDN1UDJqTWZXbXQvSkhuNytQajRROCtZQVFBQUFBQUFBQUFBQUFBQUFBQUFBQUFBQUFBQVlFZjhBOWFIZEJqQisrMjBBQUFBQUVsRlRrU3VRbUNDIiwKCSJUaGVtZSIgOiAiIiwKCSJUeXBlIiA6ICJmbG93IiwKCSJWZXJzaW9uIiA6ICIiCn0K"/>
    </extobj>
    <extobj name="ECB019B1-382A-4266-B25C-5B523AA43C14-2">
      <extobjdata type="ECB019B1-382A-4266-B25C-5B523AA43C14" data="ewoJIkZpbGVJZCIgOiAiMjEwNjk3OTA0MjU5IiwKCSJHcm91cElkIiA6ICI1Nzk0NzQ3NDAiLAoJIkltYWdlIiA6ICJpVkJPUncwS0dnb0FBQUFOU1VoRVVnQUFBTThBQUFEdkNBWUFBQUJWTFlCcEFBQUFDWEJJV1hNQUFBc1RBQUFMRXdFQW1wd1lBQUFSdFVsRVFWUjRuTzNkYjB3VStlSEg4ZmRRMUJRNVFuV3ZiTzRreEpOTG1sNk5ZYllQMkdnYlNSWEtSV1B3ako3MkxvSEdTNVBXaEFjbVZzWEdpL0RnV1A5Y3hFdE1hYnN4Um51a2JZd1dvWWtHazFNYUt4ZGRVZ1dWcWdST3dtSk9VVlFpQzh2Mzk4QmpleFIvQnpmOEdSWS9yOFJrbU5uWjcyZVgvVGl6UTJZR1JFUkVSRVJFUkVSRVJFUkVSRVJFUkVSRVJFUkVSRVJFUkVSRVJFUkVSRVJFUkVSRVJFUkVSRVJFUkVSRVJFUkVSRVJFUkVSRVJFUkVSRVJFUkVSRVJFUkVSRVJFUkVSRVJFUkVCTERjRGpBQkVtM2JmdDhZc3hsWVlsbldYTGNEeWFUcE5jWTBBY0ZRS1BRbm9OL05NUEZlbmtUYnR2OENGTGdkUkthV01hWXVGQXJsNDJLQjRybzh0bTBYQWNHRkN4ZFNVbEpDWm1ZbXI3enlpdHV4WkpJOGVmS0UxdFpXQW9FQXpjM05HR04yaEVLaGo5ektrK0RXd0JQaHExMDFTa3BLeU1yS1VuRm11T1RrWkJZdlhzeXVYYnNBc0N4cm81dDU0cm84d0JLQXpNeE10M1BJRkZxd1lNSFE1SnR1NW9qcjhnd2RITkFXNStVeWQyN3NtTkIzM2N3UjErVVJjWlBLSStLUXlpUGlrTW9qNHBES0krS1F5aVBpa01vajRwREtJK0tReWlQaWtNb2o0cERLSStLUXlpUGlrTW9qMzJod2NKQ1BQLzZZbkp3Y2xpOWZUa1ZGQmNZWXQyTk5DeXFQQU5EZTNrNUJRUUdSU0dUWS9LTkhqMUpmWDgrbm4zNUtNQmprNzMvL082ZE9uWElwNWZTaThnZ0FqeDQ5b3IyOWZjVDh2LzcxcnhRVkZlSDFlbm5qalRjb0tDaWdwcWJHaFlUVGo4b3pBYXFxcXNqTnpjWHY5N052Mzc3WS9FZ2tRaUFRSUNjbmgyWExsckZ6NTA2ZVBIa1NXLzd3NFVPMmJ0MkszKzluOWVyVkJJTkJmRDRma1VpRXExZXY0dlA1cUs2dUpqYzNsN3k4UEJvYUdqaCsvRGc1T1Rtc1hMbVM4K2ZQajJtc29lZTZkT2tTbXpadElqczdtL1hyMTNQOSt2WFkrb1dGaFFENC9YNThQaDhBOSsvZkp4d09zM2p4NHRqamZ2akRIL0tmLy94blV0N0hlS1B5ak5QZHUzZlp1M2N2WldWbDFOWFZrWitmSDF0V1ZsYkdqUnMzcUtxcTR2VHAwM1IzZDdOLy8vN1k4dDI3ZC9QNDhXT3FxNnNKQm9OY3VIQmh4UFBmdW5XTGt5ZFBrcDJkVFVsSkNXMXRiZFRVMUxCOCtYSU9IRGd3NXJFQVRwdzRRVVZGQldmT25NSHI5VkphV2hwYmR1VElFUUF1WHJ6STVjdVhBZmp5eXk4Qm1EZHZYdXh4cWFtcFBINzhtTUhCd1hHOGF6T0R5ak5PczJiTndySXN3dUV3U1VsSnZQWFdXd0IwZDNkVFcxdkw5dTNiU1V0TEl6VTFsZmZlZTQrNnVyclk4dnI2ZW9xTGkvRjRQTHo2NnF0ODhNRUhJNTUvdzRZTkpDVWw4ZmJiYi9QZ3dRTUtDd3RKU2tvaUx5K1BMNzc0Z21nME91cFlRN1pzMllMSDR5RWxKWVYzMzMyWGxwYVdieXhCTkJvRklDSGh2eCtUaElRRUxDdXVyeHN6WVJMZERoRHYwdExTS0MwdDVlREJneHc3ZG93ZE8zYVFsWlZGT0J6R0dNUEdqU092VWRIZjMwODRIQVlnSXlNak52OUZwNU9ucHFZQ2tKU1VCSURINHdGZ3pwdzV3UE1QK0doakRaay9mLzZ3c1l3eERBd01NSHYyN0JlK3RwU1VGT0Q1OTZHaFU1OGZQbnhJYW1ycXNFSzlyRlNlQ1pDZm44K0tGU3VvcUtoZzI3WnRuRDE3TnJhclUxTlRnOWZySGJGT2NuSXlBUGZ1M1l0TmQzVjFPUnAvdExHY2V1MjExM2psbFZkb2JtN210ZGRlQTZDNXVaa2YvZWhIRXpaR1BOTi9IK1BVMmRsSlkyTWpsbVdSbnA1T0pCTEJHRU5hV2hxMmJiTnYzejY2dXJxSVJxTzB0TFRRME5BQVFIcDZPb3NXTGVMUW9VUDA5UFRRMGRIQjBhTkhIV1VZYmF5eEdOcktORFkyMHRQVEF6emZSUnM2a1BIbGwxOXk1ODRkVHB3NHdZWU5HeHpsbkdsVW5uR0tScVBzMmJPSHBVdVhVbFZWUlZsWldldzdRWGw1T1FrSkNheGJ0NDZsUzVmeTRZY2ZEdnNEWTNsNU9mZnYzeWMzTjVmdDI3ZFRVUEQ4d3FlSmlkOStoMkMwc1VhVGtaSEIyclZyS1M0dTVwMTMzb25OMzdKbEM1bVptYXhaczRaZi8vclgvT3BYdjhMdjkzL3JmRE5SWEgvenMyM2JBTEdqUS9HdXVycWF3NGNQVTF0YjYzYVVhVy9vY1BxVksxZGMrd3hyeStPaWMrZk8wZEhSUVRRYTVkcTFhMVJXVnJKbXpScTNZOGtZNllDQmk5cmEyZ2dFQW5SM2QrUHhlRmkxYWhXYk4yOTJPNWFNa2Nyam9xS2lJb3FLaXR5T0lRNXB0MDNFSVpWSHhDR1ZSOFFobFVmRUlaVkh4Q0dWUjhRaGxVZkVJWlZIeEtGNEwwOHZNT3pVWnBuNWVudDdoeWFmdVpranJzdGpqR2tDYUcxdGRUdUtUS0hPems0QWpERjMzTXdSMStVQmdnQ0JRSUNiTjIveTlPbFR0L1BJSk9ydDdlWDI3ZHRmdjhqSzM5ek1FOWVuSkFDenNyS3kvbUZaMXMvY0RpSlQ3bEpmWDk5UG01cWFJcU0vZEhKOHg2MkJKOGhnT0J6KzFPdjE5bHFXOVgwZ0JaamxkaWlaTk0rTU1TM0E0VWdrOGtzM2l5TWlJaUlpSWlJaUlpSWlJaUlpSWlJaUlpSWlJak5JdkorU0FKQm8yL2I3eHBqTndCTExzdWE2SFVnbVRlOVhKMEFHUTZIUW40RCswVmFZVFBGZW5rVGJ0djhDRkxnZFJLYVdNYVl1RkFybDQyS0I0cm84dG0wWEFjR0ZDeGRTVWxKQ1ptYm1DKy9yS1RQRGt5ZFBhRzF0SlJBSTBOemNqREZtUnlnVStzaXRQSEY5R3ZaWHUycVVsSlNRbFpXbDRzeHd5Y25KTEY2OG1GMjdkZ0ZnV2RiSU94aFBvYmd1RDdBRUlETXowKzBjTW9VV0xGZ3dOUG1tbXpuaXVqeERCd2UweFhtNUROM1dIdml1bXpuaXVqd2libEo1UkJ4U2VVUWNVbmxFSEZKNVJCeFNlVVFjVW5sRUhGSjVSQnhTZVVRY1VubEVIRko1UkJ4U2VVUWNVbm5rR3cwT0R0TFkyTWorL2ZzWkdCaHdPODYwb3ZJSUFPM3Q3UlFVRkJDSkRMOWYxTTkvL25OKys5dmY4dWMvLzVuQndVR1gwazFQaVc0SGtPbmgwYU5IdExlM2o1aGZVVkZCZjM4L2hZV0ZVeDlxbXRPV1p3SlVWVldSbTV1TDMrLy8rczFtaVVRaUJBSUJjbkp5V0xac0dUdDM3aHgyMi91SER4K3lkZXRXL0g0L3ExZXZKaGdNNHZQNWlFUWlYTDE2RlovUFIzVjFOYm01dWVUbDVkSFEwTUR4NDhmSnljbGg1Y3FWbkQ5L2ZreGpEVDNYcFV1WDJMUnBFOW5aMmF4ZnY1N3IxNi9IMWg4cWg5L3Z4K2Z6eGViLzRBYy9tS3kzTGU2cFBPTjA5KzVkOXU3ZFMxbFpHWFYxZGVUbjU4ZVdsWldWY2VQR0RhcXFxamg5K2pUZDNkM3MzNzgvdG56Mzd0MDhmdnlZNnVwcWdzRWdGeTVjR1BIOHQyN2Q0dVRKazJSbloxTlNVa0piV3hzMU5UVXNYNzZjQXdjT2pIa3NnQk1uVGxCUlVjR1pNMmZ3ZXIyVWxwYkdsaDA1Y2dTQWl4Y3Zjdm55NVlsNmUyWTBsV2VjWnMyYWhXVlpoTU5oa3BLU2VPdXR0d0RvN3U2bXRyYVc3ZHUzazVhV1JtcHFLdSs5OXg1MWRYV3g1ZlgxOVJRWEYrUHhlSGoxMVZmNTRJTVBSanovaGcwYlNFcEs0dTIzMytiQmd3Y1VGaGFTbEpSRVhsNGVYM3p4QmRGb2ROU3hobXpac2dXUHgwTktTZ3J2dnZzdUxTMHQraDR6RHZyT00wNXBhV21VbHBaeThPQkJqaDA3eG80ZE84akt5aUljRG1PTVllUEdrZGVvNk8vdkp4d09BNUNSa1JHYi82TFR5Vk5UVXdGSVNrb0N3T1B4QURCbnpod0FvdEhvcUdNTm1UOS8vckN4akRFTURBd3dlL2JzYi8yNlJlV1pFUG41K2F4WXNZS0tpZ3EyYmR2RzJiTm5tVGR2SGdBMU5UVjR2ZDRSNnlRbkp3Tnc3OTY5MkhSWFY1ZWo4VWNiU3lhSGR0dkdxYk96azhiR1JpekxJajA5blVna2dqR0d0TFEwYk50bTM3NTlkSFYxRVkxR2FXbHBvYUdoQVlEMDlIUVdMVnJFb1VPSDZPbnBvYU9qZzZOSGp6cktNTnBZWTVHU2tnSkFZMk1qUFQwOWpuSzhiTFRsR2Fkb05NcWVQWHZvNk9qZzlkZGZwNnlzRE10NmZpM0o4dkp5UHZyb0k5YXRXMGQvZno5dnZQRUd4Y1hGc1hYTHk4dlp2WHMzdWJtNXZQbm1tNnhkdTVhbXBpWVNFNy85cjJXMHNVYVRrWkhCMnJWcktTNHVKams1bWJObnp3SU1PL0xtOS90ajB6cW9FUDlYRERVd2MzNlIxZFhWSEQ1OG1OcmFXcmVqVEh0RHBiNXk1WXBybjJIdHRybm8zTGx6ZEhSMEVJMUd1WGJ0R3BXVmxheFpzOGJ0V0RKRzJtMXpVVnRiRzRGQWdPN3ViandlRDZ0V3JXTHo1czF1eDVJeFVubGNWRlJVUkZGUmtkc3h4Q0h0dG9rNHBQS0lPS1R5aURpazhvZzRwUEtJT0tUeWlEaWs4b2c0cFBLSU9CVHY1ZWtGaHAzYUxETmZiMi92ME9Rek4zUEVkWG1NTVUwQXJhMnRia2VSS2RUWjJRbUFNZWFPbXpuaXVqeEFFQ0FRQ0hEejVrMmVQbjNxZGg2WlJMMjl2ZHkrZmZ2ckYxbjVtNXQ1NHZxVUJHQldWbGJXUHl6TCtwbmJRV1RLWGVycjYvdHBVMU5UWlBTSFRvN3Z1RFh3QkJrTWg4T2ZlcjNlWHN1eXZnK2tBTFBjRGlXVDVwa3hwZ1U0SElsRWZ1bG1jVVJFUkVSRVJFUkVSRVJFUkVSRVJFUkVSRVJFWkFhSjkxTVNBQkp0MjM3ZkdMTVpXR0paMWx5M0E4bWs2ZjNxQk1oZ0tCVDZFOUEvMmdxVEtkN0xrMmpiOWwrQUFyZUR5TlF5eHRTRlFxRjhYQ3hRWEpmSHR1MGlJTGh3NFVKS1Nrckl6TXg4NFgwOVpXWjQ4dVFKcmEydEJBSUJtcHViTWNic0NJVkNIN21WSjY1UHcvNXFWNDJTa2hLeXNySlVuQmt1T1RtWnhZc1hzMnZYTGdBc3l4cDVCK01wRk5mbEFaWUFaR1ptdXAxRHB0Q0NCUXVHSnQ5ME0wZGNsMmZvNElDMk9DK1h1WE5qeDRTKzYyYU91QzZQaUp0VUhoR0hWQjRSaDFRZUVZZFVIaEdIVkI0UmgxUWVFWWRVSGhHSFZCNFJoMVFlRVlkVUhoR0hWQjRSaHhMZERpRFRXM3Q3TzU5ODhnbWZmLzQ1ejU0OVk4bVNKZnp1ZDcvajlkZGZkenVhNjdUbEVlQjVTUW9LQ29oRWh0OHY2clBQUHVQSFAvNHhwMDZkb3FhbWh0bXpaOGZPcDNuWmFjc2pBRHg2OUlqMjl2WVI4My94aTErUWtKQXc3T2ZmL09ZM0RBNE9EcHYvTW5xNVgvMEVxYXFxSWpjM0Y3L2YvL1dielJLSlJBZ0VBdVRrNUxCczJUSjI3dHc1N0xiM0R4OCtaT3ZXcmZqOWZsYXZYazB3R01Ubjh4R0pSTGg2OVNvK240L3E2bXB5YzNQSnk4dWpvYUdCNDhlUGs1T1R3OHFWS3psLy92eVl4aHA2cmt1WExyRnAweWF5czdOWnYzNDkxNjlmajYxZldGZ0lnTi92eCtmenhlYi9iMEVlUEhqQTk3NzN2WmUrT0tEeWpOdmR1M2ZadTNjdlpXVmwxTlhWa1orZkgxdFdWbGJHalJzM3FLcXE0dlRwMDNSM2Q3Ti8vLzdZOHQyN2QvUDQ4V09xcTZzSkJvTmN1SEJoeFBQZnVuV0xreWRQa3AyZFRVbEpDVzF0YmRUVTFMQjgrWElPSERndzVyRUFUcHc0UVVWRkJXZk9uTUhyOVZKYVdocGJkdVRJRVFBdVhyekk1Y3VYWC9oYUJ3WUdPSDc4T08rODg0Nmo5MHFtRWR1MmpXM2J4azNoY05qNGZENXo2dFNwWWZNZlBIaGdmRDZmdVhuelpteGVmWDI5K2NsUGZoSmJidHUydVhidFdtejVQLy81VDJQYnR1bnI2elAvL3ZlL2pXM2JwcU9qd3hoanpMLys5YTloUDMvKytlZkd0bTB6TURBdzZsaER6OVhlM2o1c0xKL1BaNkxSNkxESDlQWDEvYit2ZGMrZVBlYjk5OS8veHNkTWxhSGZ2WnVmUDMzbkdhZTB0RFJLUzBzNWVQQWd4NDRkWThlT0hXUmxaUkVPaHpIR3NISGp5R3RVOVBmM0V3NkhBY2pJeUlqTmY5SHA1S21wcVFBa0pTVUI0UEY0QUpnelp3NEEwV2gwMUxHR3pKOC9mOWhZeGhnR0JnYVlQWHYycUsvejQ0OC9KaFFLOGNjLy9uRk1qMzhacUR3VElEOC9ueFVyVmxCUlVjRzJiZHM0ZS9ZczgrYk5BNkNtcGdhdjF6dGluZVRrWkFEdTNic1htKzdxNm5JMC9taGpqZGNubjN4Q2ZYMDlsWldWc2JGRTMzbkdyYk96azhiR1JpekxJajA5blVna2dqR0d0TFEwYk50bTM3NTlkSFYxRVkxR2FXbHBvYUdoQVlEMDlIUVdMVnJFb1VPSDZPbnBvYU9qZzZOSGp6cktNTnBZWTVHU2tnSkFZMk1qUFQwOXNmbS8vLzN2K2V5enovakRILzRRMitySmN5clBPRVdqVWZiczJjUFNwVXVwcXFxaXJLd015M3ArTGNueThuSVNFaEpZdDI0ZFM1Y3U1Y01QUDhTWS8rNm1sNWVYYy8vK2ZYSnpjOW0rZlRzRkJjOHZmSnFZK08xM0NFWWJhelFaR1Jtc1hidVc0dUxpWVFjRUtpc3J1WFBuRGl0WHJzVG44OFgrL2UvZmcxNUc4WDdGVUFQOHYwZUg0azExZFRXSER4K210cmJXN1NqVDN0RGg5Q3RYcnJqMkdkYVd4MFhuenAyam82T0RhRFRLdFd2WHFLeXNaTTJhTlc3SGtqSFNBUU1YdGJXMUVRZ0U2Tzd1eHVQeHNHclZLalp2M3V4MkxCa2psY2RGUlVWRkZCVVZ1UjFESE5KdW00aERLbytJUXlxUGlFTXFqNGhES28rSVF5cVBpRU1xajRoREtvK0lRL0Zlbmw1ZzJLbk5NdlAxOXZZT1RUNXpNMGRjbDhjWTB3VFEydHJxZGhTWlFwMmRuUUFZWSs2NG1TT3V5d01FQVFLQkFEZHYzdVRwMDZkdTU1RkoxTnZieSszYnQ3OStrWlcvdVprbnJrOUpBR1psWldYOXc3S3NuN2tkUktiY3BiNit2cDgyTlRXNWRtTFJkOXdhZUlJTWhzUGhUNzFlYjY5bFdkOEhVb0JaYm9lU1NmUE1HTk1DSEk1RUlyOTBzemdpSWlJaUlpSWlJaUlpSWlJaUlpSWlJaUlpSWlJaUlpSWlJaUlpSWlJaUlpSWlJaUlpSWlJaUlpSWlJaUlpSWlJaU11MzlIL3JJS2tIQk5ueG1BQUFBQUVsRlRrU3VRbUNDIiwKCSJUaGVtZSIgOiAiIiwKCSJUeXBlIiA6ICJmbG93IiwKCSJWZXJzaW9uIiA6ICIyIgp9Cg=="/>
    </extobj>
    <extobj name="ECB019B1-382A-4266-B25C-5B523AA43C14-3">
      <extobjdata type="ECB019B1-382A-4266-B25C-5B523AA43C14" data="ewoJIkZpbGVJZCIgOiAiMjEwNzAyMzE4ODg3IiwKCSJHcm91cElkIiA6ICI1Nzk0NzQ3NDAiLAoJIkltYWdlIiA6ICJpVkJPUncwS0dnb0FBQUFOU1VoRVVnQUFBTFFBQUFDV0NBWUFBQUIzcWFJUEFBQUFDWEJJV1hNQUFBc1RBQUFMRXdFQW1wd1lBQUFDaFVsRVFWUjRuTzNYb1c1a1pSekc0ZmZBcmlCdGthU2lwc21zYkRaekxnQ0RRaUlSQ0FnM1FhWVhzSm5VcjZLV2hPQlJld0dyanBvbUpTa2oyd3VZVHJZbDRjTlFCTHFiTC9PZjUxRmZqdmxlOGN2Sk9Ra0FBQUFBQUFBQUFBQUFBQUFBQUFBQUFBQUFBQUFBQUFBQUFBQUFBQUFBQVBDUkRMMEhQSU1YNHpoKzExcjdNY25yWVJnT2VnL2FNOXZXMmlySjVUUk5QeWY1cStlWVhRLzZ4VGlPdnliNXB2Y1FrdGJhdTJtYXZrN0hxSGM2NkhFY3YwOXllWHA2bXNWaWtkbHNscU9qbzk2ejlzcG1zOGw2dmM1eXVjelYxVlZhYXo5TjAvU20xNTVQZWwzOEhQNzl6TWhpc2NoOFBoZHpCNGVIaHprN084djUrWG1TWkJpR2IzdnUyZW1nazd4T2t0bHMxbnZIM2pzNU9YazZ2dXE1WTZlRGZ2b0I5R2J1NytEZ3YzL3h6M3J1Mk9tZzRmOEVUU21DcGhSQlU0cWdLVVhRbENKb1NoRTBwUWlhVWdSTktZS21GRUZUaXFBcFJkQ1VJbWhLRVRTbENKcFNCRTBwZ3FZVVFWT0tvQ2xGMEpRaWFFb1JOS1VJbWxJRVRTbUNwaFJCVTRxZ0tVWFFsQ0pvU2hFMHBRaWFVZ1JOS1lLbUZFRlRpcUFwUmRDVUltaEtFVFNsQ0pwU0JFMHBncVlVUVZPS29DbEYwSlFpYUVvUk5LVUltbElFVFNtQ3BoUkJVNHFnS1VYUWxDSm9TaEUwcFFpYVVnUk5LWUttRkVGVGlxQXBaZGVEM2liSlpyUHB2V1B2YmJmYnArT0huanQyT3VqVzJpcEoxdXQxN3lsNzcvYjJOa25TV3Z1ejU0NmREanJKWlpJc2w4dGNYMS9uL3Y2Kzk1NjlzOTF1YzNOems0dUxpNmRIdi9YY00vUzgvQm04bk0vbnZ3L0Q4Rlh2SVNSSjNqODhQSHk1V3EwZWV3MzR0TmZGeitUdnU3dTdYNDZQajdmRE1IeVI1UE1rTDN1UDJqTWZXbXQvSkhuNytQajRROCtZQVFBQUFBQUFBQUFBQUFBQUFBQUFBQUFBQUFBQVlFZjhBOWFIZEJqQisrMjBBQUFBQUVsRlRrU3VRbUNDIiwKCSJUaGVtZSIgOiAiIiwKCSJUeXBlIiA6ICJmbG93IiwKCSJWZXJzaW9uIiA6ICIiCn0K"/>
    </extobj>
    <extobj name="ECB019B1-382A-4266-B25C-5B523AA43C14-5">
      <extobjdata type="ECB019B1-382A-4266-B25C-5B523AA43C14" data="ewoJIkZpbGVJZCIgOiAiMjEwNjkyNzU3NDc5IiwKCSJHcm91cElkIiA6ICI1Nzk0NzQ3NDAiLAoJIkltYWdlIiA6ICJpVkJPUncwS0dnb0FBQUFOU1VoRVVnQUFBTFFBQUFDV0NBWUFBQUIzcWFJUEFBQUFDWEJJV1hNQUFBc1RBQUFMRXdFQW1wd1lBQUFDaFVsRVFWUjRuTzNYb1c1a1pSekc0ZmZBcmlCdGthU2lwc21zYkRaekxnQ0RRaUlSQ0FnM1FhWVhzSm5VcjZLV2hPQlJld0dyanBvbUpTa2oyd3VZVHJZbDRjTlFCTHFiTC9PZjUxRmZqdmxlOGN2Sk9Ra0FBQUFBQUFBQUFBQUFBQUFBQUFBQUFBQUFBQUFBQUFBQUFBQUFBQUFBQVBDUkRMMEhQSU1YNHpoKzExcjdNY25yWVJnT2VnL2FNOXZXMmlySjVUUk5QeWY1cStlWVhRLzZ4VGlPdnliNXB2Y1FrdGJhdTJtYXZrN0hxSGM2NkhFY3YwOXllWHA2bXNWaWtkbHNscU9qbzk2ejlzcG1zOGw2dmM1eXVjelYxVlZhYXo5TjAvU20xNTVQZWwzOEhQNzl6TWhpc2NoOFBoZHpCNGVIaHprN084djUrWG1TWkJpR2IzdnUyZW1nazd4T2t0bHMxbnZIM2pzNU9YazZ2dXE1WTZlRGZ2b0I5R2J1NytEZ3YzL3h6M3J1Mk9tZzRmOEVUU21DcGhSQlU0cWdLVVhRbENKb1NoRTBwUWlhVWdSTktZS21GRUZUaXFBcFJkQ1VJbWhLRVRTbENKcFNCRTBwZ3FZVVFWT0tvQ2xGMEpRaWFFb1JOS1VJbWxJRVRTbUNwaFJCVTRxZ0tVWFFsQ0pvU2hFMHBRaWFVZ1JOS1lLbUZFRlRpcUFwUmRDVUltaEtFVFNsQ0pwU0JFMHBncVlVUVZPS29DbEYwSlFpYUVvUk5LVUltbElFVFNtQ3BoUkJVNHFnS1VYUWxDSm9TaEUwcFFpYVVnUk5LWUttRkVGVGlxQXBaZGVEM2liSlpyUHB2V1B2YmJmYnArT0huanQyT3VqVzJpcEoxdXQxN3lsNzcvYjJOa25TV3Z1ejU0NmREanJKWlpJc2w4dGNYMS9uL3Y2Kzk1NjlzOTF1YzNOems0dUxpNmRIdi9YY00vUzgvQm04bk0vbnZ3L0Q4Rlh2SVNSSjNqODhQSHk1V3EwZWV3MzR0TmZGeitUdnU3dTdYNDZQajdmRE1IeVI1UE1rTDN1UDJqTWZXbXQvSkhuNytQajRROCtZQVFBQUFBQUFBQUFBQUFBQUFBQUFBQUFBQUFBQVlFZjhBOWFIZEJqQisrMjBBQUFBQUVsRlRrU3VRbUNDIiwKCSJUaGVtZSIgOiAiIiwKCSJUeXBlIiA6ICJmbG93IiwKCSJWZXJzaW9uIiA6ICIiCn0K"/>
    </extobj>
  </extobjs>
</s:customData>
</file>

<file path=customXml/itemProps1.xml><?xml version="1.0" encoding="utf-8"?>
<ds:datastoreItem xmlns:ds="http://schemas.openxmlformats.org/officeDocument/2006/customXml" ds:itemID="{F7E84A0E-FC26-48B8-8F9F-72957D63CA41}">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模板</Template>
  <TotalTime>25</TotalTime>
  <Words>5416</Words>
  <Application>Microsoft Office PowerPoint</Application>
  <PresentationFormat>宽屏</PresentationFormat>
  <Paragraphs>494</Paragraphs>
  <Slides>75</Slides>
  <Notes>34</Notes>
  <HiddenSlides>0</HiddenSlides>
  <MMClips>0</MMClips>
  <ScaleCrop>false</ScaleCrop>
  <HeadingPairs>
    <vt:vector size="6" baseType="variant">
      <vt:variant>
        <vt:lpstr>已用的字体</vt:lpstr>
      </vt:variant>
      <vt:variant>
        <vt:i4>9</vt:i4>
      </vt:variant>
      <vt:variant>
        <vt:lpstr>主题</vt:lpstr>
      </vt:variant>
      <vt:variant>
        <vt:i4>6</vt:i4>
      </vt:variant>
      <vt:variant>
        <vt:lpstr>幻灯片标题</vt:lpstr>
      </vt:variant>
      <vt:variant>
        <vt:i4>75</vt:i4>
      </vt:variant>
    </vt:vector>
  </HeadingPairs>
  <TitlesOfParts>
    <vt:vector size="90" baseType="lpstr">
      <vt:lpstr>Calibri</vt:lpstr>
      <vt:lpstr>Wingdings</vt:lpstr>
      <vt:lpstr>微软雅黑</vt:lpstr>
      <vt:lpstr>Broadway</vt:lpstr>
      <vt:lpstr>Arial Black</vt:lpstr>
      <vt:lpstr>-apple-system</vt:lpstr>
      <vt:lpstr>OPPOSans B</vt:lpstr>
      <vt:lpstr>Arial</vt:lpstr>
      <vt:lpstr>OPPOSans-S</vt:lpstr>
      <vt:lpstr>Office 主题​​</vt:lpstr>
      <vt:lpstr>1_Office 主题​​</vt:lpstr>
      <vt:lpstr>2_Office 主题​​</vt:lpstr>
      <vt:lpstr>3_Office 主题​​</vt:lpstr>
      <vt:lpstr>4_Office 主题​​</vt:lpstr>
      <vt:lpstr>5_Office 主题​​</vt:lpstr>
      <vt:lpstr>ELF加载与运行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ELF文件的运行</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wangqian</dc:creator>
  <cp:lastModifiedBy>qinan tang</cp:lastModifiedBy>
  <cp:revision>266</cp:revision>
  <dcterms:created xsi:type="dcterms:W3CDTF">2016-07-06T05:14:00Z</dcterms:created>
  <dcterms:modified xsi:type="dcterms:W3CDTF">2023-06-07T09:20:34Z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2052-11.1.0.12980</vt:lpwstr>
  </property>
  <property fmtid="{D5CDD505-2E9C-101B-9397-08002B2CF9AE}" pid="3" name="ICV">
    <vt:lpwstr>636ABBA613FF462F9C440171808B1E5F</vt:lpwstr>
  </property>
</Properties>
</file>